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8" r:id="rId2"/>
    <p:sldId id="257" r:id="rId3"/>
    <p:sldId id="270" r:id="rId4"/>
    <p:sldId id="260" r:id="rId5"/>
    <p:sldId id="261" r:id="rId6"/>
    <p:sldId id="262" r:id="rId7"/>
    <p:sldId id="263" r:id="rId8"/>
    <p:sldId id="264" r:id="rId9"/>
    <p:sldId id="265" r:id="rId10"/>
    <p:sldId id="272" r:id="rId11"/>
  </p:sldIdLst>
  <p:sldSz cx="14630400" cy="8229600"/>
  <p:notesSz cx="8229600" cy="14630400"/>
  <p:embeddedFontLst>
    <p:embeddedFont>
      <p:font typeface="Arial Black" panose="020B0A04020102020204" pitchFamily="34" charset="0"/>
      <p:bold r:id="rId13"/>
    </p:embeddedFont>
    <p:embeddedFont>
      <p:font typeface="Arial Rounded MT Bold" panose="020F0704030504030204" pitchFamily="34" charset="0"/>
      <p:regular r:id="rId14"/>
    </p:embeddedFont>
    <p:embeddedFont>
      <p:font typeface="DM Sans" pitchFamily="2" charset="0"/>
      <p:regular r:id="rId15"/>
      <p:bold r:id="rId16"/>
      <p:italic r:id="rId17"/>
      <p:boldItalic r:id="rId18"/>
    </p:embeddedFont>
    <p:embeddedFont>
      <p:font typeface="Libre Baskerville" panose="02000000000000000000" pitchFamily="2" charset="0"/>
      <p:regular r:id="rId19"/>
      <p:bold r:id="rId20"/>
      <p:italic r:id="rId21"/>
    </p:embeddedFont>
    <p:embeddedFont>
      <p:font typeface="Poppins" panose="000005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9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PASULA" userId="2d7c844f8833effd" providerId="LiveId" clId="{E42BE33F-681F-48B8-B1AC-D0809D894EDF}"/>
    <pc:docChg chg="undo custSel addSld delSld">
      <pc:chgData name="SANDEEP PASULA" userId="2d7c844f8833effd" providerId="LiveId" clId="{E42BE33F-681F-48B8-B1AC-D0809D894EDF}" dt="2025-02-17T09:02:20.863" v="2" actId="2696"/>
      <pc:docMkLst>
        <pc:docMk/>
      </pc:docMkLst>
      <pc:sldChg chg="add del">
        <pc:chgData name="SANDEEP PASULA" userId="2d7c844f8833effd" providerId="LiveId" clId="{E42BE33F-681F-48B8-B1AC-D0809D894EDF}" dt="2025-02-17T09:02:20.863" v="2" actId="2696"/>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355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09EEF-3FC1-B7BB-9665-31AD2211DDD4}"/>
              </a:ext>
            </a:extLst>
          </p:cNvPr>
          <p:cNvSpPr>
            <a:spLocks noGrp="1"/>
          </p:cNvSpPr>
          <p:nvPr>
            <p:ph type="dt" sz="half" idx="10"/>
          </p:nvPr>
        </p:nvSpPr>
        <p:spPr/>
        <p:txBody>
          <a:bodyPr/>
          <a:lstStyle/>
          <a:p>
            <a:fld id="{ADB1B7A6-D552-4128-AF7A-6FF64DC04B86}" type="datetimeFigureOut">
              <a:rPr lang="en-IN" smtClean="0"/>
              <a:t>17-02-2025</a:t>
            </a:fld>
            <a:endParaRPr lang="en-IN"/>
          </a:p>
        </p:txBody>
      </p:sp>
      <p:sp>
        <p:nvSpPr>
          <p:cNvPr id="3" name="Footer Placeholder 2">
            <a:extLst>
              <a:ext uri="{FF2B5EF4-FFF2-40B4-BE49-F238E27FC236}">
                <a16:creationId xmlns:a16="http://schemas.microsoft.com/office/drawing/2014/main" id="{DDA98F1F-24DB-0AAA-5884-B5A3F5975D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3AA742-0762-6C8F-DCCB-0549A5A6BA74}"/>
              </a:ext>
            </a:extLst>
          </p:cNvPr>
          <p:cNvSpPr>
            <a:spLocks noGrp="1"/>
          </p:cNvSpPr>
          <p:nvPr>
            <p:ph type="sldNum" sz="quarter" idx="12"/>
          </p:nvPr>
        </p:nvSpPr>
        <p:spPr/>
        <p:txBody>
          <a:bodyPr/>
          <a:lstStyle/>
          <a:p>
            <a:fld id="{8D7A1F93-7299-4A54-9B34-F4F79F277CE9}" type="slidenum">
              <a:rPr lang="en-IN" smtClean="0"/>
              <a:t>‹#›</a:t>
            </a:fld>
            <a:endParaRPr lang="en-IN"/>
          </a:p>
        </p:txBody>
      </p:sp>
    </p:spTree>
    <p:extLst>
      <p:ext uri="{BB962C8B-B14F-4D97-AF65-F5344CB8AC3E}">
        <p14:creationId xmlns:p14="http://schemas.microsoft.com/office/powerpoint/2010/main" val="217570881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5.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F1A7F1-A61A-B32E-17F1-83AFF352483F}"/>
              </a:ext>
            </a:extLst>
          </p:cNvPr>
          <p:cNvSpPr txBox="1"/>
          <p:nvPr/>
        </p:nvSpPr>
        <p:spPr>
          <a:xfrm>
            <a:off x="666750" y="1011853"/>
            <a:ext cx="3771900" cy="707886"/>
          </a:xfrm>
          <a:prstGeom prst="rect">
            <a:avLst/>
          </a:prstGeom>
          <a:noFill/>
        </p:spPr>
        <p:txBody>
          <a:bodyPr wrap="square">
            <a:spAutoFit/>
          </a:bodyPr>
          <a:lstStyle/>
          <a:p>
            <a:r>
              <a:rPr lang="en-IN" sz="4000" dirty="0">
                <a:latin typeface="Arial Black" panose="020B0A04020102020204" pitchFamily="34" charset="0"/>
              </a:rPr>
              <a:t>CONTENTS</a:t>
            </a:r>
          </a:p>
        </p:txBody>
      </p:sp>
      <p:sp>
        <p:nvSpPr>
          <p:cNvPr id="7" name="TextBox 6">
            <a:extLst>
              <a:ext uri="{FF2B5EF4-FFF2-40B4-BE49-F238E27FC236}">
                <a16:creationId xmlns:a16="http://schemas.microsoft.com/office/drawing/2014/main" id="{9AC999F2-864D-4D7A-9F14-E2D82B8DB55F}"/>
              </a:ext>
            </a:extLst>
          </p:cNvPr>
          <p:cNvSpPr txBox="1"/>
          <p:nvPr/>
        </p:nvSpPr>
        <p:spPr>
          <a:xfrm>
            <a:off x="1847850" y="2220503"/>
            <a:ext cx="5181600" cy="7223131"/>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IN" sz="2400" dirty="0">
                <a:latin typeface="Arial Rounded MT Bold" panose="020F0704030504030204" pitchFamily="34" charset="0"/>
              </a:rPr>
              <a:t>Abstract</a:t>
            </a:r>
          </a:p>
          <a:p>
            <a:pPr marL="342900" indent="-342900">
              <a:lnSpc>
                <a:spcPct val="150000"/>
              </a:lnSpc>
              <a:buFont typeface="Wingdings" panose="05000000000000000000" pitchFamily="2" charset="2"/>
              <a:buChar char="ü"/>
            </a:pPr>
            <a:r>
              <a:rPr lang="en-IN" sz="2400" dirty="0">
                <a:latin typeface="Arial Rounded MT Bold" panose="020F0704030504030204" pitchFamily="34" charset="0"/>
              </a:rPr>
              <a:t>Hardware Used</a:t>
            </a:r>
          </a:p>
          <a:p>
            <a:pPr marL="342900" indent="-342900">
              <a:lnSpc>
                <a:spcPct val="150000"/>
              </a:lnSpc>
              <a:buFont typeface="Wingdings" panose="05000000000000000000" pitchFamily="2" charset="2"/>
              <a:buChar char="ü"/>
            </a:pPr>
            <a:r>
              <a:rPr lang="en-IN" sz="2400" dirty="0">
                <a:latin typeface="Arial Rounded MT Bold" panose="020F0704030504030204" pitchFamily="34" charset="0"/>
              </a:rPr>
              <a:t>Block Diagram</a:t>
            </a:r>
          </a:p>
          <a:p>
            <a:pPr marL="342900" indent="-342900">
              <a:lnSpc>
                <a:spcPct val="150000"/>
              </a:lnSpc>
              <a:buFont typeface="Wingdings" panose="05000000000000000000" pitchFamily="2" charset="2"/>
              <a:buChar char="ü"/>
            </a:pPr>
            <a:r>
              <a:rPr lang="en-US" sz="2400" dirty="0">
                <a:latin typeface="Arial Rounded MT Bold" panose="020F0704030504030204" pitchFamily="34" charset="0"/>
                <a:ea typeface="Libre Baskerville" pitchFamily="34" charset="-122"/>
                <a:cs typeface="Libre Baskerville" pitchFamily="34" charset="-120"/>
              </a:rPr>
              <a:t>Sensor Placement and Design</a:t>
            </a:r>
          </a:p>
          <a:p>
            <a:pPr marL="342900" indent="-342900">
              <a:lnSpc>
                <a:spcPct val="150000"/>
              </a:lnSpc>
              <a:buFont typeface="Wingdings" panose="05000000000000000000" pitchFamily="2" charset="2"/>
              <a:buChar char="ü"/>
            </a:pPr>
            <a:r>
              <a:rPr lang="en-US" sz="2400" dirty="0">
                <a:latin typeface="Arial Rounded MT Bold" panose="020F0704030504030204" pitchFamily="34" charset="0"/>
              </a:rPr>
              <a:t>Working</a:t>
            </a:r>
          </a:p>
          <a:p>
            <a:pPr marL="342900" indent="-342900">
              <a:lnSpc>
                <a:spcPct val="150000"/>
              </a:lnSpc>
              <a:buFont typeface="Wingdings" panose="05000000000000000000" pitchFamily="2" charset="2"/>
              <a:buChar char="ü"/>
            </a:pPr>
            <a:r>
              <a:rPr lang="en-US" sz="2400" dirty="0">
                <a:latin typeface="Arial Rounded MT Bold" panose="020F0704030504030204" pitchFamily="34" charset="0"/>
              </a:rPr>
              <a:t>Applications</a:t>
            </a:r>
          </a:p>
          <a:p>
            <a:pPr marL="342900" indent="-342900">
              <a:lnSpc>
                <a:spcPct val="150000"/>
              </a:lnSpc>
              <a:buFont typeface="Wingdings" panose="05000000000000000000" pitchFamily="2" charset="2"/>
              <a:buChar char="ü"/>
            </a:pPr>
            <a:r>
              <a:rPr lang="en-US" sz="2400" dirty="0">
                <a:latin typeface="Arial Rounded MT Bold" panose="020F0704030504030204" pitchFamily="34" charset="0"/>
              </a:rPr>
              <a:t>Advantages &amp; Disadvantages</a:t>
            </a:r>
          </a:p>
          <a:p>
            <a:pPr marL="342900" indent="-342900">
              <a:lnSpc>
                <a:spcPct val="150000"/>
              </a:lnSpc>
              <a:buFont typeface="Wingdings" panose="05000000000000000000" pitchFamily="2" charset="2"/>
              <a:buChar char="ü"/>
            </a:pPr>
            <a:r>
              <a:rPr lang="en-IN" sz="2400" dirty="0">
                <a:latin typeface="Arial Rounded MT Bold" panose="020F0704030504030204" pitchFamily="34" charset="0"/>
              </a:rPr>
              <a:t>Future Trends</a:t>
            </a:r>
          </a:p>
          <a:p>
            <a:pPr marL="342900" indent="-342900">
              <a:lnSpc>
                <a:spcPct val="150000"/>
              </a:lnSpc>
              <a:buFont typeface="Wingdings" panose="05000000000000000000" pitchFamily="2" charset="2"/>
              <a:buChar char="ü"/>
            </a:pPr>
            <a:r>
              <a:rPr lang="en-IN" sz="2400" dirty="0">
                <a:latin typeface="Arial Rounded MT Bold" panose="020F0704030504030204" pitchFamily="34" charset="0"/>
              </a:rPr>
              <a:t>Conclusion</a:t>
            </a:r>
          </a:p>
          <a:p>
            <a:pPr marL="342900" indent="-342900">
              <a:lnSpc>
                <a:spcPct val="150000"/>
              </a:lnSpc>
              <a:buFont typeface="Wingdings" panose="05000000000000000000" pitchFamily="2" charset="2"/>
              <a:buChar char="ü"/>
            </a:pPr>
            <a:endParaRPr lang="en-IN" sz="2400" dirty="0">
              <a:latin typeface="Arial Rounded MT Bold" panose="020F0704030504030204" pitchFamily="34" charset="0"/>
            </a:endParaRPr>
          </a:p>
          <a:p>
            <a:pPr marL="342900" indent="-342900">
              <a:lnSpc>
                <a:spcPct val="150000"/>
              </a:lnSpc>
              <a:buFont typeface="Wingdings" panose="05000000000000000000" pitchFamily="2" charset="2"/>
              <a:buChar char="ü"/>
            </a:pPr>
            <a:endParaRPr lang="en-IN" sz="2400" dirty="0">
              <a:latin typeface="Arial Rounded MT Bold" panose="020F0704030504030204" pitchFamily="34" charset="0"/>
            </a:endParaRPr>
          </a:p>
          <a:p>
            <a:pPr marL="342900" indent="-342900">
              <a:lnSpc>
                <a:spcPct val="150000"/>
              </a:lnSpc>
              <a:buFont typeface="Wingdings" panose="05000000000000000000" pitchFamily="2" charset="2"/>
              <a:buChar char="ü"/>
            </a:pPr>
            <a:endParaRPr lang="en-IN" sz="2400" dirty="0">
              <a:latin typeface="Arial Rounded MT Bold" panose="020F0704030504030204" pitchFamily="34" charset="0"/>
            </a:endParaRPr>
          </a:p>
          <a:p>
            <a:pPr marL="342900" indent="-342900">
              <a:lnSpc>
                <a:spcPct val="150000"/>
              </a:lnSpc>
              <a:buFont typeface="Wingdings" panose="05000000000000000000" pitchFamily="2" charset="2"/>
              <a:buChar char="ü"/>
            </a:pPr>
            <a:endParaRPr lang="en-IN" sz="2400" dirty="0">
              <a:latin typeface="Arial Rounded MT Bold" panose="020F0704030504030204" pitchFamily="34" charset="0"/>
            </a:endParaRPr>
          </a:p>
        </p:txBody>
      </p:sp>
      <p:pic>
        <p:nvPicPr>
          <p:cNvPr id="8" name="Picture 7">
            <a:extLst>
              <a:ext uri="{FF2B5EF4-FFF2-40B4-BE49-F238E27FC236}">
                <a16:creationId xmlns:a16="http://schemas.microsoft.com/office/drawing/2014/main" id="{E0873BA9-B697-2CB0-C59F-54D366B5DCCC}"/>
              </a:ext>
            </a:extLst>
          </p:cNvPr>
          <p:cNvPicPr>
            <a:picLocks noChangeAspect="1"/>
          </p:cNvPicPr>
          <p:nvPr/>
        </p:nvPicPr>
        <p:blipFill>
          <a:blip r:embed="rId2"/>
          <a:stretch>
            <a:fillRect/>
          </a:stretch>
        </p:blipFill>
        <p:spPr>
          <a:xfrm>
            <a:off x="9344025" y="1"/>
            <a:ext cx="5286375" cy="8229600"/>
          </a:xfrm>
          <a:prstGeom prst="rect">
            <a:avLst/>
          </a:prstGeom>
        </p:spPr>
      </p:pic>
    </p:spTree>
    <p:extLst>
      <p:ext uri="{BB962C8B-B14F-4D97-AF65-F5344CB8AC3E}">
        <p14:creationId xmlns:p14="http://schemas.microsoft.com/office/powerpoint/2010/main" val="204903470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346" r="-2640" b="-2346"/>
            </a:stretch>
          </a:blipFill>
        </p:spPr>
      </p:sp>
      <p:grpSp>
        <p:nvGrpSpPr>
          <p:cNvPr id="3" name="Group 3"/>
          <p:cNvGrpSpPr/>
          <p:nvPr/>
        </p:nvGrpSpPr>
        <p:grpSpPr>
          <a:xfrm>
            <a:off x="0" y="4126266"/>
            <a:ext cx="14630400" cy="41148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5" name="TextBox 5"/>
            <p:cNvSpPr txBox="1"/>
            <p:nvPr/>
          </p:nvSpPr>
          <p:spPr>
            <a:xfrm>
              <a:off x="0" y="-47625"/>
              <a:ext cx="4816593" cy="1402292"/>
            </a:xfrm>
            <a:prstGeom prst="rect">
              <a:avLst/>
            </a:prstGeom>
          </p:spPr>
          <p:txBody>
            <a:bodyPr lIns="40640" tIns="40640" rIns="40640" bIns="40640" rtlCol="0" anchor="ctr"/>
            <a:lstStyle/>
            <a:p>
              <a:pPr algn="ctr">
                <a:lnSpc>
                  <a:spcPts val="2127"/>
                </a:lnSpc>
              </a:pPr>
              <a:endParaRPr sz="1440"/>
            </a:p>
          </p:txBody>
        </p:sp>
      </p:grpSp>
      <p:sp>
        <p:nvSpPr>
          <p:cNvPr id="6" name="TextBox 6"/>
          <p:cNvSpPr txBox="1"/>
          <p:nvPr/>
        </p:nvSpPr>
        <p:spPr>
          <a:xfrm>
            <a:off x="3257737" y="4513369"/>
            <a:ext cx="8114926" cy="1083695"/>
          </a:xfrm>
          <a:prstGeom prst="rect">
            <a:avLst/>
          </a:prstGeom>
        </p:spPr>
        <p:txBody>
          <a:bodyPr lIns="0" tIns="0" rIns="0" bIns="0" rtlCol="0" anchor="t">
            <a:spAutoFit/>
          </a:bodyPr>
          <a:lstStyle/>
          <a:p>
            <a:pPr algn="ctr">
              <a:lnSpc>
                <a:spcPts val="9018"/>
              </a:lnSpc>
              <a:spcBef>
                <a:spcPct val="0"/>
              </a:spcBef>
            </a:pPr>
            <a:r>
              <a:rPr lang="en-US" sz="6441">
                <a:solidFill>
                  <a:srgbClr val="000000"/>
                </a:solidFill>
                <a:latin typeface="League Spartan"/>
                <a:ea typeface="League Spartan"/>
                <a:cs typeface="League Spartan"/>
                <a:sym typeface="League Spartan"/>
              </a:rPr>
              <a:t>THANK YOU !!</a:t>
            </a:r>
          </a:p>
        </p:txBody>
      </p:sp>
      <p:sp>
        <p:nvSpPr>
          <p:cNvPr id="7" name="AutoShape 7"/>
          <p:cNvSpPr/>
          <p:nvPr/>
        </p:nvSpPr>
        <p:spPr>
          <a:xfrm>
            <a:off x="4718304" y="5537293"/>
            <a:ext cx="5193792" cy="0"/>
          </a:xfrm>
          <a:prstGeom prst="line">
            <a:avLst/>
          </a:prstGeom>
          <a:ln w="38100" cap="flat">
            <a:solidFill>
              <a:srgbClr val="000000"/>
            </a:solidFill>
            <a:prstDash val="solid"/>
            <a:headEnd type="none" w="sm" len="sm"/>
            <a:tailEnd type="none" w="sm" len="sm"/>
          </a:ln>
        </p:spPr>
      </p:sp>
      <p:sp>
        <p:nvSpPr>
          <p:cNvPr id="8" name="TextBox 8"/>
          <p:cNvSpPr txBox="1"/>
          <p:nvPr/>
        </p:nvSpPr>
        <p:spPr>
          <a:xfrm>
            <a:off x="3863720" y="5735951"/>
            <a:ext cx="6902961" cy="401905"/>
          </a:xfrm>
          <a:prstGeom prst="rect">
            <a:avLst/>
          </a:prstGeom>
        </p:spPr>
        <p:txBody>
          <a:bodyPr lIns="0" tIns="0" rIns="0" bIns="0" rtlCol="0" anchor="t">
            <a:spAutoFit/>
          </a:bodyPr>
          <a:lstStyle/>
          <a:p>
            <a:pPr algn="ctr">
              <a:lnSpc>
                <a:spcPts val="3295"/>
              </a:lnSpc>
              <a:spcBef>
                <a:spcPct val="0"/>
              </a:spcBef>
            </a:pPr>
            <a:r>
              <a:rPr lang="en-US" sz="2354" dirty="0">
                <a:solidFill>
                  <a:srgbClr val="000000"/>
                </a:solidFill>
                <a:latin typeface="Poppins"/>
                <a:ea typeface="Poppins"/>
                <a:cs typeface="Poppins"/>
                <a:sym typeface="Poppins"/>
              </a:rPr>
              <a:t>“ANY QUERIES !”</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089315" y="1022270"/>
            <a:ext cx="3378160" cy="708779"/>
          </a:xfrm>
          <a:prstGeom prst="rect">
            <a:avLst/>
          </a:prstGeom>
          <a:noFill/>
          <a:ln/>
        </p:spPr>
        <p:txBody>
          <a:bodyPr wrap="none" lIns="0" tIns="0" rIns="0" bIns="0" rtlCol="0" anchor="t"/>
          <a:lstStyle/>
          <a:p>
            <a:pPr marL="0" indent="0">
              <a:lnSpc>
                <a:spcPts val="5550"/>
              </a:lnSpc>
              <a:buNone/>
            </a:pPr>
            <a:r>
              <a:rPr lang="en-US" sz="4450" b="1" dirty="0">
                <a:solidFill>
                  <a:srgbClr val="5C4E3D"/>
                </a:solidFill>
                <a:latin typeface="Arial Rounded MT Bold" panose="020F0704030504030204" pitchFamily="34" charset="0"/>
                <a:ea typeface="Libre Baskerville" pitchFamily="34" charset="-122"/>
                <a:cs typeface="Libre Baskerville" pitchFamily="34" charset="-120"/>
              </a:rPr>
              <a:t>Abstract</a:t>
            </a:r>
            <a:endParaRPr lang="en-US" sz="4450" b="1" dirty="0">
              <a:latin typeface="Arial Rounded MT Bold" panose="020F0704030504030204" pitchFamily="34" charset="0"/>
            </a:endParaRPr>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9" name="Rectangle 1">
            <a:extLst>
              <a:ext uri="{FF2B5EF4-FFF2-40B4-BE49-F238E27FC236}">
                <a16:creationId xmlns:a16="http://schemas.microsoft.com/office/drawing/2014/main" id="{EA553D8D-02F9-23B3-32E8-39D4BD57D9A3}"/>
              </a:ext>
            </a:extLst>
          </p:cNvPr>
          <p:cNvSpPr>
            <a:spLocks noChangeArrowheads="1"/>
          </p:cNvSpPr>
          <p:nvPr/>
        </p:nvSpPr>
        <p:spPr bwMode="auto">
          <a:xfrm>
            <a:off x="793790" y="1973730"/>
            <a:ext cx="72002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today’s world, we need more clean and renewable energy. One smart way to create electricity is by using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piezoelectric sensors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generate power from footsteps.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works by placing special sensors under floors or walkways. When people walk on them, the sensors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 pressure into electricity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energy can be stored in batteries or used to power small devices like street lights and mobile chargers.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idea is useful in busy places like train stations, malls, and parks. It helps save energy, reduces pollution, and provides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simple way to create electricity from walking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D3C2132C-F6F2-0177-A0D0-5604740222B9}"/>
              </a:ext>
            </a:extLst>
          </p:cNvPr>
          <p:cNvPicPr>
            <a:picLocks noChangeAspect="1"/>
          </p:cNvPicPr>
          <p:nvPr/>
        </p:nvPicPr>
        <p:blipFill>
          <a:blip r:embed="rId3"/>
          <a:stretch>
            <a:fillRect/>
          </a:stretch>
        </p:blipFill>
        <p:spPr>
          <a:xfrm>
            <a:off x="9067800" y="0"/>
            <a:ext cx="55626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6D46B3-7A31-42D0-8279-ECE3DE3F0A0A}"/>
              </a:ext>
            </a:extLst>
          </p:cNvPr>
          <p:cNvSpPr txBox="1"/>
          <p:nvPr/>
        </p:nvSpPr>
        <p:spPr>
          <a:xfrm>
            <a:off x="928226" y="1112172"/>
            <a:ext cx="7315200" cy="662104"/>
          </a:xfrm>
          <a:prstGeom prst="rect">
            <a:avLst/>
          </a:prstGeom>
          <a:noFill/>
        </p:spPr>
        <p:txBody>
          <a:bodyPr wrap="square">
            <a:spAutoFit/>
          </a:bodyPr>
          <a:lstStyle/>
          <a:p>
            <a:pPr marL="0" indent="0">
              <a:lnSpc>
                <a:spcPts val="4800"/>
              </a:lnSpc>
              <a:buNone/>
            </a:pPr>
            <a:r>
              <a:rPr lang="en-US" sz="3200" b="1" u="sng" dirty="0">
                <a:solidFill>
                  <a:srgbClr val="5C4E3D"/>
                </a:solidFill>
                <a:latin typeface="Libre Baskerville" pitchFamily="34" charset="0"/>
                <a:ea typeface="Libre Baskerville" pitchFamily="34" charset="-122"/>
                <a:cs typeface="Libre Baskerville" pitchFamily="34" charset="-120"/>
              </a:rPr>
              <a:t>Block Diagram</a:t>
            </a:r>
            <a:endParaRPr lang="en-US" sz="3200" b="1" u="sng" dirty="0"/>
          </a:p>
        </p:txBody>
      </p:sp>
      <p:sp>
        <p:nvSpPr>
          <p:cNvPr id="4" name="Rectangle: Rounded Corners 3">
            <a:extLst>
              <a:ext uri="{FF2B5EF4-FFF2-40B4-BE49-F238E27FC236}">
                <a16:creationId xmlns:a16="http://schemas.microsoft.com/office/drawing/2014/main" id="{1ADDF750-F13D-8280-1629-4BBE7E432B52}"/>
              </a:ext>
            </a:extLst>
          </p:cNvPr>
          <p:cNvSpPr/>
          <p:nvPr/>
        </p:nvSpPr>
        <p:spPr>
          <a:xfrm>
            <a:off x="2232237" y="2737866"/>
            <a:ext cx="2266950" cy="1171575"/>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FOOT STEP</a:t>
            </a:r>
          </a:p>
        </p:txBody>
      </p:sp>
      <p:sp>
        <p:nvSpPr>
          <p:cNvPr id="5" name="Rectangle: Rounded Corners 4">
            <a:extLst>
              <a:ext uri="{FF2B5EF4-FFF2-40B4-BE49-F238E27FC236}">
                <a16:creationId xmlns:a16="http://schemas.microsoft.com/office/drawing/2014/main" id="{2751BC10-A8C7-842A-C5DE-B5310857B095}"/>
              </a:ext>
            </a:extLst>
          </p:cNvPr>
          <p:cNvSpPr/>
          <p:nvPr/>
        </p:nvSpPr>
        <p:spPr>
          <a:xfrm>
            <a:off x="6055234" y="2743766"/>
            <a:ext cx="2266950" cy="117157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Black" panose="020B0A04020102020204" pitchFamily="34" charset="0"/>
              </a:rPr>
              <a:t>Piezoelectric Sensor</a:t>
            </a:r>
            <a:r>
              <a:rPr lang="en-IN" dirty="0">
                <a:solidFill>
                  <a:schemeClr val="tx1"/>
                </a:solidFill>
                <a:latin typeface="Arial Black" panose="020B0A04020102020204" pitchFamily="34" charset="0"/>
              </a:rPr>
              <a:t> </a:t>
            </a:r>
          </a:p>
        </p:txBody>
      </p:sp>
      <p:sp>
        <p:nvSpPr>
          <p:cNvPr id="6" name="Rectangle: Rounded Corners 5">
            <a:extLst>
              <a:ext uri="{FF2B5EF4-FFF2-40B4-BE49-F238E27FC236}">
                <a16:creationId xmlns:a16="http://schemas.microsoft.com/office/drawing/2014/main" id="{DB3C616F-EFF4-CBEE-F1D7-280F8C480630}"/>
              </a:ext>
            </a:extLst>
          </p:cNvPr>
          <p:cNvSpPr/>
          <p:nvPr/>
        </p:nvSpPr>
        <p:spPr>
          <a:xfrm>
            <a:off x="9693740" y="2675948"/>
            <a:ext cx="2266950" cy="11715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Rectifier</a:t>
            </a:r>
          </a:p>
        </p:txBody>
      </p:sp>
      <p:sp>
        <p:nvSpPr>
          <p:cNvPr id="7" name="Rectangle: Rounded Corners 6">
            <a:extLst>
              <a:ext uri="{FF2B5EF4-FFF2-40B4-BE49-F238E27FC236}">
                <a16:creationId xmlns:a16="http://schemas.microsoft.com/office/drawing/2014/main" id="{61E02CCE-13B0-1D7A-3BD2-817A891477F8}"/>
              </a:ext>
            </a:extLst>
          </p:cNvPr>
          <p:cNvSpPr/>
          <p:nvPr/>
        </p:nvSpPr>
        <p:spPr>
          <a:xfrm>
            <a:off x="2232237" y="5174518"/>
            <a:ext cx="2266950" cy="117157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Load</a:t>
            </a:r>
          </a:p>
          <a:p>
            <a:pPr algn="ctr"/>
            <a:r>
              <a:rPr lang="en-IN" dirty="0">
                <a:solidFill>
                  <a:schemeClr val="tx1"/>
                </a:solidFill>
                <a:latin typeface="Arial Black" panose="020B0A04020102020204" pitchFamily="34" charset="0"/>
              </a:rPr>
              <a:t>(Light)</a:t>
            </a:r>
          </a:p>
        </p:txBody>
      </p:sp>
      <p:sp>
        <p:nvSpPr>
          <p:cNvPr id="8" name="Rectangle: Rounded Corners 7">
            <a:extLst>
              <a:ext uri="{FF2B5EF4-FFF2-40B4-BE49-F238E27FC236}">
                <a16:creationId xmlns:a16="http://schemas.microsoft.com/office/drawing/2014/main" id="{50110264-BC40-79D5-5737-70D1F707637F}"/>
              </a:ext>
            </a:extLst>
          </p:cNvPr>
          <p:cNvSpPr/>
          <p:nvPr/>
        </p:nvSpPr>
        <p:spPr>
          <a:xfrm>
            <a:off x="9730359" y="5198335"/>
            <a:ext cx="2266950" cy="11715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Battery</a:t>
            </a:r>
          </a:p>
        </p:txBody>
      </p:sp>
      <p:sp>
        <p:nvSpPr>
          <p:cNvPr id="9" name="Rectangle: Rounded Corners 8">
            <a:extLst>
              <a:ext uri="{FF2B5EF4-FFF2-40B4-BE49-F238E27FC236}">
                <a16:creationId xmlns:a16="http://schemas.microsoft.com/office/drawing/2014/main" id="{B99810BC-4290-D2D2-202D-2CCE2293D4F1}"/>
              </a:ext>
            </a:extLst>
          </p:cNvPr>
          <p:cNvSpPr/>
          <p:nvPr/>
        </p:nvSpPr>
        <p:spPr>
          <a:xfrm>
            <a:off x="6055234" y="5198335"/>
            <a:ext cx="2266950" cy="117157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Relay</a:t>
            </a:r>
          </a:p>
        </p:txBody>
      </p:sp>
      <p:sp>
        <p:nvSpPr>
          <p:cNvPr id="13" name="Arrow: Right 12">
            <a:extLst>
              <a:ext uri="{FF2B5EF4-FFF2-40B4-BE49-F238E27FC236}">
                <a16:creationId xmlns:a16="http://schemas.microsoft.com/office/drawing/2014/main" id="{749307EC-C7CE-BD26-F566-973DBDF77DBA}"/>
              </a:ext>
            </a:extLst>
          </p:cNvPr>
          <p:cNvSpPr/>
          <p:nvPr/>
        </p:nvSpPr>
        <p:spPr>
          <a:xfrm>
            <a:off x="4788006" y="3101536"/>
            <a:ext cx="978408" cy="484632"/>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0FA8FF9A-F38E-C2D0-5A8E-B1FBDEEEE013}"/>
              </a:ext>
            </a:extLst>
          </p:cNvPr>
          <p:cNvSpPr/>
          <p:nvPr/>
        </p:nvSpPr>
        <p:spPr>
          <a:xfrm>
            <a:off x="8552688" y="3101536"/>
            <a:ext cx="978408" cy="484632"/>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29B2A910-C090-FD9F-8BA5-FEC188F0F0EC}"/>
              </a:ext>
            </a:extLst>
          </p:cNvPr>
          <p:cNvSpPr/>
          <p:nvPr/>
        </p:nvSpPr>
        <p:spPr>
          <a:xfrm rot="5400000">
            <a:off x="10374630" y="4313371"/>
            <a:ext cx="978408" cy="484632"/>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0BCE4E43-B580-0CAF-F5AF-2B79C62610BD}"/>
              </a:ext>
            </a:extLst>
          </p:cNvPr>
          <p:cNvSpPr/>
          <p:nvPr/>
        </p:nvSpPr>
        <p:spPr>
          <a:xfrm rot="10800000">
            <a:off x="8552688" y="5541806"/>
            <a:ext cx="978408" cy="484632"/>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F9520DEA-157A-F99E-537A-BB41454DFF8D}"/>
              </a:ext>
            </a:extLst>
          </p:cNvPr>
          <p:cNvSpPr/>
          <p:nvPr/>
        </p:nvSpPr>
        <p:spPr>
          <a:xfrm rot="10800000">
            <a:off x="4788006" y="5541806"/>
            <a:ext cx="978408" cy="484632"/>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6B12DD28-EFEC-6324-F57D-2EE45BC7352A}"/>
              </a:ext>
            </a:extLst>
          </p:cNvPr>
          <p:cNvPicPr>
            <a:picLocks noChangeAspect="1"/>
          </p:cNvPicPr>
          <p:nvPr/>
        </p:nvPicPr>
        <p:blipFill>
          <a:blip r:embed="rId2"/>
          <a:stretch>
            <a:fillRect/>
          </a:stretch>
        </p:blipFill>
        <p:spPr>
          <a:xfrm>
            <a:off x="12838021" y="7760167"/>
            <a:ext cx="1792379" cy="469433"/>
          </a:xfrm>
          <a:prstGeom prst="rect">
            <a:avLst/>
          </a:prstGeom>
        </p:spPr>
      </p:pic>
    </p:spTree>
    <p:extLst>
      <p:ext uri="{BB962C8B-B14F-4D97-AF65-F5344CB8AC3E}">
        <p14:creationId xmlns:p14="http://schemas.microsoft.com/office/powerpoint/2010/main" val="426877027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Piezoelectric Sensor Placement and Design</a:t>
            </a:r>
            <a:endParaRPr lang="en-US" sz="4450" dirty="0"/>
          </a:p>
        </p:txBody>
      </p:sp>
      <p:sp>
        <p:nvSpPr>
          <p:cNvPr id="4" name="Shape 1"/>
          <p:cNvSpPr/>
          <p:nvPr/>
        </p:nvSpPr>
        <p:spPr>
          <a:xfrm>
            <a:off x="6280190" y="2469356"/>
            <a:ext cx="3664863" cy="2410897"/>
          </a:xfrm>
          <a:prstGeom prst="roundRect">
            <a:avLst>
              <a:gd name="adj" fmla="val 3952"/>
            </a:avLst>
          </a:prstGeom>
          <a:solidFill>
            <a:srgbClr val="F7EDD4"/>
          </a:solidFill>
          <a:ln w="7620">
            <a:solidFill>
              <a:srgbClr val="DDD3BA"/>
            </a:solidFill>
            <a:prstDash val="solid"/>
          </a:ln>
        </p:spPr>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Shoe Soles</a:t>
            </a:r>
            <a:endParaRPr lang="en-US" sz="2200" dirty="0"/>
          </a:p>
        </p:txBody>
      </p:sp>
      <p:sp>
        <p:nvSpPr>
          <p:cNvPr id="6" name="Text 3"/>
          <p:cNvSpPr/>
          <p:nvPr/>
        </p:nvSpPr>
        <p:spPr>
          <a:xfrm>
            <a:off x="6514624"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Sensors can be integrated into the soles of shoes, harnessing the pressure from each step.</a:t>
            </a:r>
            <a:endParaRPr lang="en-US" sz="1750" dirty="0"/>
          </a:p>
        </p:txBody>
      </p:sp>
      <p:sp>
        <p:nvSpPr>
          <p:cNvPr id="7" name="Shape 4"/>
          <p:cNvSpPr/>
          <p:nvPr/>
        </p:nvSpPr>
        <p:spPr>
          <a:xfrm>
            <a:off x="10171867" y="2469356"/>
            <a:ext cx="3664863" cy="2410897"/>
          </a:xfrm>
          <a:prstGeom prst="roundRect">
            <a:avLst>
              <a:gd name="adj" fmla="val 3952"/>
            </a:avLst>
          </a:prstGeom>
          <a:solidFill>
            <a:srgbClr val="F7EDD4"/>
          </a:solidFill>
          <a:ln w="7620">
            <a:solidFill>
              <a:srgbClr val="DDD3BA"/>
            </a:solidFill>
            <a:prstDash val="solid"/>
          </a:ln>
        </p:spPr>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Floor Tiles</a:t>
            </a:r>
            <a:endParaRPr lang="en-US" sz="2200" dirty="0"/>
          </a:p>
        </p:txBody>
      </p:sp>
      <p:sp>
        <p:nvSpPr>
          <p:cNvPr id="9" name="Text 6"/>
          <p:cNvSpPr/>
          <p:nvPr/>
        </p:nvSpPr>
        <p:spPr>
          <a:xfrm>
            <a:off x="10406301"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Piezoelectric tiles embedded in floors can generate power from footsteps in high-traffic areas.</a:t>
            </a:r>
            <a:endParaRPr lang="en-US" sz="1750" dirty="0"/>
          </a:p>
        </p:txBody>
      </p:sp>
      <p:sp>
        <p:nvSpPr>
          <p:cNvPr id="10" name="Shape 7"/>
          <p:cNvSpPr/>
          <p:nvPr/>
        </p:nvSpPr>
        <p:spPr>
          <a:xfrm>
            <a:off x="6280190" y="5107067"/>
            <a:ext cx="3664863" cy="2410897"/>
          </a:xfrm>
          <a:prstGeom prst="roundRect">
            <a:avLst>
              <a:gd name="adj" fmla="val 3952"/>
            </a:avLst>
          </a:prstGeom>
          <a:solidFill>
            <a:srgbClr val="F7EDD4"/>
          </a:solidFill>
          <a:ln w="7620">
            <a:solidFill>
              <a:srgbClr val="DDD3BA"/>
            </a:solidFill>
            <a:prstDash val="solid"/>
          </a:ln>
        </p:spPr>
      </p:sp>
      <p:sp>
        <p:nvSpPr>
          <p:cNvPr id="11" name="Text 8"/>
          <p:cNvSpPr/>
          <p:nvPr/>
        </p:nvSpPr>
        <p:spPr>
          <a:xfrm>
            <a:off x="6514624" y="5341501"/>
            <a:ext cx="2912269"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Walkways and Paths</a:t>
            </a:r>
            <a:endParaRPr lang="en-US" sz="2200" dirty="0"/>
          </a:p>
        </p:txBody>
      </p:sp>
      <p:sp>
        <p:nvSpPr>
          <p:cNvPr id="12" name="Text 9"/>
          <p:cNvSpPr/>
          <p:nvPr/>
        </p:nvSpPr>
        <p:spPr>
          <a:xfrm>
            <a:off x="6514624"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Sensor strips can be installed in walkways and paths, capturing energy from pedestrians.</a:t>
            </a:r>
            <a:endParaRPr lang="en-US" sz="1750" dirty="0"/>
          </a:p>
        </p:txBody>
      </p:sp>
      <p:sp>
        <p:nvSpPr>
          <p:cNvPr id="13" name="Shape 10"/>
          <p:cNvSpPr/>
          <p:nvPr/>
        </p:nvSpPr>
        <p:spPr>
          <a:xfrm>
            <a:off x="10171867" y="5107067"/>
            <a:ext cx="3664863" cy="2410897"/>
          </a:xfrm>
          <a:prstGeom prst="roundRect">
            <a:avLst>
              <a:gd name="adj" fmla="val 3952"/>
            </a:avLst>
          </a:prstGeom>
          <a:solidFill>
            <a:srgbClr val="F7EDD4"/>
          </a:solidFill>
          <a:ln w="7620">
            <a:solidFill>
              <a:srgbClr val="DDD3BA"/>
            </a:solidFill>
            <a:prstDash val="solid"/>
          </a:ln>
        </p:spPr>
      </p:sp>
      <p:sp>
        <p:nvSpPr>
          <p:cNvPr id="14" name="Text 11"/>
          <p:cNvSpPr/>
          <p:nvPr/>
        </p:nvSpPr>
        <p:spPr>
          <a:xfrm>
            <a:off x="10406301" y="5341501"/>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Design Considerations</a:t>
            </a:r>
            <a:endParaRPr lang="en-US" sz="2200" dirty="0"/>
          </a:p>
        </p:txBody>
      </p:sp>
      <p:sp>
        <p:nvSpPr>
          <p:cNvPr id="15" name="Text 12"/>
          <p:cNvSpPr/>
          <p:nvPr/>
        </p:nvSpPr>
        <p:spPr>
          <a:xfrm>
            <a:off x="10406301" y="618624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Factors like sensor size, material type, and placement impact energy efficiency.</a:t>
            </a:r>
            <a:endParaRPr lang="en-US" sz="1750" dirty="0"/>
          </a:p>
        </p:txBody>
      </p:sp>
      <p:pic>
        <p:nvPicPr>
          <p:cNvPr id="16" name="Picture 15">
            <a:extLst>
              <a:ext uri="{FF2B5EF4-FFF2-40B4-BE49-F238E27FC236}">
                <a16:creationId xmlns:a16="http://schemas.microsoft.com/office/drawing/2014/main" id="{5CB46A91-1F27-599B-1B6B-0C77B070B820}"/>
              </a:ext>
            </a:extLst>
          </p:cNvPr>
          <p:cNvPicPr>
            <a:picLocks noChangeAspect="1"/>
          </p:cNvPicPr>
          <p:nvPr/>
        </p:nvPicPr>
        <p:blipFill>
          <a:blip r:embed="rId4"/>
          <a:stretch>
            <a:fillRect/>
          </a:stretch>
        </p:blipFill>
        <p:spPr>
          <a:xfrm>
            <a:off x="12838021" y="7760167"/>
            <a:ext cx="1792379" cy="46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6870" y="685205"/>
            <a:ext cx="4835128" cy="604361"/>
          </a:xfrm>
          <a:prstGeom prst="rect">
            <a:avLst/>
          </a:prstGeom>
          <a:noFill/>
          <a:ln/>
        </p:spPr>
        <p:txBody>
          <a:bodyPr wrap="none" lIns="0" tIns="0" rIns="0" bIns="0" rtlCol="0" anchor="t"/>
          <a:lstStyle/>
          <a:p>
            <a:pPr marL="0" indent="0">
              <a:lnSpc>
                <a:spcPts val="4750"/>
              </a:lnSpc>
              <a:buNone/>
            </a:pPr>
            <a:r>
              <a:rPr lang="en-US" sz="3800" dirty="0">
                <a:solidFill>
                  <a:srgbClr val="5C4E3D"/>
                </a:solidFill>
                <a:latin typeface="Libre Baskerville" pitchFamily="34" charset="0"/>
                <a:ea typeface="Libre Baskerville" pitchFamily="34" charset="-122"/>
                <a:cs typeface="Libre Baskerville" pitchFamily="34" charset="-120"/>
              </a:rPr>
              <a:t>Working</a:t>
            </a:r>
            <a:endParaRPr lang="en-US" sz="3800" dirty="0"/>
          </a:p>
        </p:txBody>
      </p:sp>
      <p:sp>
        <p:nvSpPr>
          <p:cNvPr id="4" name="Shape 1"/>
          <p:cNvSpPr/>
          <p:nvPr/>
        </p:nvSpPr>
        <p:spPr>
          <a:xfrm>
            <a:off x="955477" y="1579602"/>
            <a:ext cx="22860" cy="5964793"/>
          </a:xfrm>
          <a:prstGeom prst="roundRect">
            <a:avLst>
              <a:gd name="adj" fmla="val 355340"/>
            </a:avLst>
          </a:prstGeom>
          <a:solidFill>
            <a:srgbClr val="DDD3BA"/>
          </a:solidFill>
          <a:ln/>
        </p:spPr>
      </p:sp>
      <p:sp>
        <p:nvSpPr>
          <p:cNvPr id="5" name="Shape 2"/>
          <p:cNvSpPr/>
          <p:nvPr/>
        </p:nvSpPr>
        <p:spPr>
          <a:xfrm>
            <a:off x="1161574" y="2003227"/>
            <a:ext cx="676870" cy="22860"/>
          </a:xfrm>
          <a:prstGeom prst="roundRect">
            <a:avLst>
              <a:gd name="adj" fmla="val 355340"/>
            </a:avLst>
          </a:prstGeom>
          <a:solidFill>
            <a:srgbClr val="DDD3BA"/>
          </a:solidFill>
          <a:ln/>
        </p:spPr>
      </p:sp>
      <p:sp>
        <p:nvSpPr>
          <p:cNvPr id="6" name="Shape 3"/>
          <p:cNvSpPr/>
          <p:nvPr/>
        </p:nvSpPr>
        <p:spPr>
          <a:xfrm>
            <a:off x="749379" y="1797129"/>
            <a:ext cx="435054" cy="435054"/>
          </a:xfrm>
          <a:prstGeom prst="roundRect">
            <a:avLst>
              <a:gd name="adj" fmla="val 18671"/>
            </a:avLst>
          </a:prstGeom>
          <a:solidFill>
            <a:srgbClr val="F7EDD4"/>
          </a:solidFill>
          <a:ln w="7620">
            <a:solidFill>
              <a:srgbClr val="DDD3BA"/>
            </a:solidFill>
            <a:prstDash val="solid"/>
          </a:ln>
        </p:spPr>
      </p:sp>
      <p:sp>
        <p:nvSpPr>
          <p:cNvPr id="7" name="Text 4"/>
          <p:cNvSpPr/>
          <p:nvPr/>
        </p:nvSpPr>
        <p:spPr>
          <a:xfrm>
            <a:off x="902137" y="1869519"/>
            <a:ext cx="129421" cy="290155"/>
          </a:xfrm>
          <a:prstGeom prst="rect">
            <a:avLst/>
          </a:prstGeom>
          <a:noFill/>
          <a:ln/>
        </p:spPr>
        <p:txBody>
          <a:bodyPr wrap="none" lIns="0" tIns="0" rIns="0" bIns="0" rtlCol="0" anchor="t"/>
          <a:lstStyle/>
          <a:p>
            <a:pPr marL="0" indent="0" algn="ctr">
              <a:lnSpc>
                <a:spcPts val="2250"/>
              </a:lnSpc>
              <a:buNone/>
            </a:pPr>
            <a:r>
              <a:rPr lang="en-US" sz="2250" dirty="0">
                <a:solidFill>
                  <a:srgbClr val="454240"/>
                </a:solidFill>
                <a:latin typeface="Libre Baskerville" pitchFamily="34" charset="0"/>
                <a:ea typeface="Libre Baskerville" pitchFamily="34" charset="-122"/>
                <a:cs typeface="Libre Baskerville" pitchFamily="34" charset="-120"/>
              </a:rPr>
              <a:t>1</a:t>
            </a:r>
            <a:endParaRPr lang="en-US" sz="2250" dirty="0"/>
          </a:p>
        </p:txBody>
      </p:sp>
      <p:sp>
        <p:nvSpPr>
          <p:cNvPr id="8" name="Text 5"/>
          <p:cNvSpPr/>
          <p:nvPr/>
        </p:nvSpPr>
        <p:spPr>
          <a:xfrm>
            <a:off x="2030611" y="1772960"/>
            <a:ext cx="2417564" cy="302181"/>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Step 1: Pressure</a:t>
            </a:r>
            <a:endParaRPr lang="en-US" sz="1900" dirty="0"/>
          </a:p>
        </p:txBody>
      </p:sp>
      <p:sp>
        <p:nvSpPr>
          <p:cNvPr id="9" name="Text 6"/>
          <p:cNvSpPr/>
          <p:nvPr/>
        </p:nvSpPr>
        <p:spPr>
          <a:xfrm>
            <a:off x="2030611" y="2191107"/>
            <a:ext cx="6436519" cy="618649"/>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As a person walks, their foot applies pressure to the piezoelectric sensor.</a:t>
            </a:r>
            <a:endParaRPr lang="en-US" sz="1500" dirty="0"/>
          </a:p>
        </p:txBody>
      </p:sp>
      <p:sp>
        <p:nvSpPr>
          <p:cNvPr id="10" name="Shape 7"/>
          <p:cNvSpPr/>
          <p:nvPr/>
        </p:nvSpPr>
        <p:spPr>
          <a:xfrm>
            <a:off x="1161574" y="3620095"/>
            <a:ext cx="676870" cy="22860"/>
          </a:xfrm>
          <a:prstGeom prst="roundRect">
            <a:avLst>
              <a:gd name="adj" fmla="val 355340"/>
            </a:avLst>
          </a:prstGeom>
          <a:solidFill>
            <a:srgbClr val="DDD3BA"/>
          </a:solidFill>
          <a:ln/>
        </p:spPr>
      </p:sp>
      <p:sp>
        <p:nvSpPr>
          <p:cNvPr id="11" name="Shape 8"/>
          <p:cNvSpPr/>
          <p:nvPr/>
        </p:nvSpPr>
        <p:spPr>
          <a:xfrm>
            <a:off x="749379" y="3413998"/>
            <a:ext cx="435054" cy="435054"/>
          </a:xfrm>
          <a:prstGeom prst="roundRect">
            <a:avLst>
              <a:gd name="adj" fmla="val 18671"/>
            </a:avLst>
          </a:prstGeom>
          <a:solidFill>
            <a:srgbClr val="F7EDD4"/>
          </a:solidFill>
          <a:ln w="7620">
            <a:solidFill>
              <a:srgbClr val="DDD3BA"/>
            </a:solidFill>
            <a:prstDash val="solid"/>
          </a:ln>
        </p:spPr>
      </p:sp>
      <p:sp>
        <p:nvSpPr>
          <p:cNvPr id="12" name="Text 9"/>
          <p:cNvSpPr/>
          <p:nvPr/>
        </p:nvSpPr>
        <p:spPr>
          <a:xfrm>
            <a:off x="877491" y="3486388"/>
            <a:ext cx="178713" cy="290155"/>
          </a:xfrm>
          <a:prstGeom prst="rect">
            <a:avLst/>
          </a:prstGeom>
          <a:noFill/>
          <a:ln/>
        </p:spPr>
        <p:txBody>
          <a:bodyPr wrap="none" lIns="0" tIns="0" rIns="0" bIns="0" rtlCol="0" anchor="t"/>
          <a:lstStyle/>
          <a:p>
            <a:pPr marL="0" indent="0" algn="ctr">
              <a:lnSpc>
                <a:spcPts val="2250"/>
              </a:lnSpc>
              <a:buNone/>
            </a:pPr>
            <a:r>
              <a:rPr lang="en-US" sz="2250" dirty="0">
                <a:solidFill>
                  <a:srgbClr val="454240"/>
                </a:solidFill>
                <a:latin typeface="Libre Baskerville" pitchFamily="34" charset="0"/>
                <a:ea typeface="Libre Baskerville" pitchFamily="34" charset="-122"/>
                <a:cs typeface="Libre Baskerville" pitchFamily="34" charset="-120"/>
              </a:rPr>
              <a:t>2</a:t>
            </a:r>
            <a:endParaRPr lang="en-US" sz="2250" dirty="0"/>
          </a:p>
        </p:txBody>
      </p:sp>
      <p:sp>
        <p:nvSpPr>
          <p:cNvPr id="13" name="Text 10"/>
          <p:cNvSpPr/>
          <p:nvPr/>
        </p:nvSpPr>
        <p:spPr>
          <a:xfrm>
            <a:off x="2030611" y="3389828"/>
            <a:ext cx="3267313" cy="302181"/>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Step 2: Charge Generation</a:t>
            </a:r>
            <a:endParaRPr lang="en-US" sz="1900" dirty="0"/>
          </a:p>
        </p:txBody>
      </p:sp>
      <p:sp>
        <p:nvSpPr>
          <p:cNvPr id="14" name="Text 11"/>
          <p:cNvSpPr/>
          <p:nvPr/>
        </p:nvSpPr>
        <p:spPr>
          <a:xfrm>
            <a:off x="2030611" y="3807976"/>
            <a:ext cx="6436519" cy="618649"/>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The sensor converts the pressure into an electric charge, creating a voltage.</a:t>
            </a:r>
            <a:endParaRPr lang="en-US" sz="1500" dirty="0"/>
          </a:p>
        </p:txBody>
      </p:sp>
      <p:sp>
        <p:nvSpPr>
          <p:cNvPr id="15" name="Shape 12"/>
          <p:cNvSpPr/>
          <p:nvPr/>
        </p:nvSpPr>
        <p:spPr>
          <a:xfrm>
            <a:off x="1161574" y="5236964"/>
            <a:ext cx="676870" cy="22860"/>
          </a:xfrm>
          <a:prstGeom prst="roundRect">
            <a:avLst>
              <a:gd name="adj" fmla="val 355340"/>
            </a:avLst>
          </a:prstGeom>
          <a:solidFill>
            <a:srgbClr val="DDD3BA"/>
          </a:solidFill>
          <a:ln/>
        </p:spPr>
      </p:sp>
      <p:sp>
        <p:nvSpPr>
          <p:cNvPr id="16" name="Shape 13"/>
          <p:cNvSpPr/>
          <p:nvPr/>
        </p:nvSpPr>
        <p:spPr>
          <a:xfrm>
            <a:off x="749379" y="5030867"/>
            <a:ext cx="435054" cy="435054"/>
          </a:xfrm>
          <a:prstGeom prst="roundRect">
            <a:avLst>
              <a:gd name="adj" fmla="val 18671"/>
            </a:avLst>
          </a:prstGeom>
          <a:solidFill>
            <a:srgbClr val="F7EDD4"/>
          </a:solidFill>
          <a:ln w="7620">
            <a:solidFill>
              <a:srgbClr val="DDD3BA"/>
            </a:solidFill>
            <a:prstDash val="solid"/>
          </a:ln>
        </p:spPr>
      </p:sp>
      <p:sp>
        <p:nvSpPr>
          <p:cNvPr id="17" name="Text 14"/>
          <p:cNvSpPr/>
          <p:nvPr/>
        </p:nvSpPr>
        <p:spPr>
          <a:xfrm>
            <a:off x="877491" y="5103257"/>
            <a:ext cx="178713" cy="290155"/>
          </a:xfrm>
          <a:prstGeom prst="rect">
            <a:avLst/>
          </a:prstGeom>
          <a:noFill/>
          <a:ln/>
        </p:spPr>
        <p:txBody>
          <a:bodyPr wrap="none" lIns="0" tIns="0" rIns="0" bIns="0" rtlCol="0" anchor="t"/>
          <a:lstStyle/>
          <a:p>
            <a:pPr marL="0" indent="0" algn="ctr">
              <a:lnSpc>
                <a:spcPts val="2250"/>
              </a:lnSpc>
              <a:buNone/>
            </a:pPr>
            <a:r>
              <a:rPr lang="en-US" sz="2250" dirty="0">
                <a:solidFill>
                  <a:srgbClr val="454240"/>
                </a:solidFill>
                <a:latin typeface="Libre Baskerville" pitchFamily="34" charset="0"/>
                <a:ea typeface="Libre Baskerville" pitchFamily="34" charset="-122"/>
                <a:cs typeface="Libre Baskerville" pitchFamily="34" charset="-120"/>
              </a:rPr>
              <a:t>3</a:t>
            </a:r>
            <a:endParaRPr lang="en-US" sz="2250" dirty="0"/>
          </a:p>
        </p:txBody>
      </p:sp>
      <p:sp>
        <p:nvSpPr>
          <p:cNvPr id="18" name="Text 15"/>
          <p:cNvSpPr/>
          <p:nvPr/>
        </p:nvSpPr>
        <p:spPr>
          <a:xfrm>
            <a:off x="2030611" y="5006697"/>
            <a:ext cx="2797731" cy="302181"/>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Step 3: Energy Storage</a:t>
            </a:r>
            <a:endParaRPr lang="en-US" sz="1900" dirty="0"/>
          </a:p>
        </p:txBody>
      </p:sp>
      <p:sp>
        <p:nvSpPr>
          <p:cNvPr id="19" name="Text 16"/>
          <p:cNvSpPr/>
          <p:nvPr/>
        </p:nvSpPr>
        <p:spPr>
          <a:xfrm>
            <a:off x="2030611" y="5424845"/>
            <a:ext cx="6436519" cy="309324"/>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The generated voltage is stored in a capacitor or battery for later use.</a:t>
            </a:r>
            <a:endParaRPr lang="en-US" sz="1500" dirty="0"/>
          </a:p>
        </p:txBody>
      </p:sp>
      <p:sp>
        <p:nvSpPr>
          <p:cNvPr id="20" name="Shape 17"/>
          <p:cNvSpPr/>
          <p:nvPr/>
        </p:nvSpPr>
        <p:spPr>
          <a:xfrm>
            <a:off x="1161574" y="6544508"/>
            <a:ext cx="676870" cy="22860"/>
          </a:xfrm>
          <a:prstGeom prst="roundRect">
            <a:avLst>
              <a:gd name="adj" fmla="val 355340"/>
            </a:avLst>
          </a:prstGeom>
          <a:solidFill>
            <a:srgbClr val="DDD3BA"/>
          </a:solidFill>
          <a:ln/>
        </p:spPr>
      </p:sp>
      <p:sp>
        <p:nvSpPr>
          <p:cNvPr id="21" name="Shape 18"/>
          <p:cNvSpPr/>
          <p:nvPr/>
        </p:nvSpPr>
        <p:spPr>
          <a:xfrm>
            <a:off x="749379" y="6338411"/>
            <a:ext cx="435054" cy="435054"/>
          </a:xfrm>
          <a:prstGeom prst="roundRect">
            <a:avLst>
              <a:gd name="adj" fmla="val 18671"/>
            </a:avLst>
          </a:prstGeom>
          <a:solidFill>
            <a:srgbClr val="F7EDD4"/>
          </a:solidFill>
          <a:ln w="7620">
            <a:solidFill>
              <a:srgbClr val="DDD3BA"/>
            </a:solidFill>
            <a:prstDash val="solid"/>
          </a:ln>
        </p:spPr>
      </p:sp>
      <p:sp>
        <p:nvSpPr>
          <p:cNvPr id="22" name="Text 19"/>
          <p:cNvSpPr/>
          <p:nvPr/>
        </p:nvSpPr>
        <p:spPr>
          <a:xfrm>
            <a:off x="882015" y="6410801"/>
            <a:ext cx="169783" cy="290155"/>
          </a:xfrm>
          <a:prstGeom prst="rect">
            <a:avLst/>
          </a:prstGeom>
          <a:noFill/>
          <a:ln/>
        </p:spPr>
        <p:txBody>
          <a:bodyPr wrap="none" lIns="0" tIns="0" rIns="0" bIns="0" rtlCol="0" anchor="t"/>
          <a:lstStyle/>
          <a:p>
            <a:pPr marL="0" indent="0" algn="ctr">
              <a:lnSpc>
                <a:spcPts val="2250"/>
              </a:lnSpc>
              <a:buNone/>
            </a:pPr>
            <a:r>
              <a:rPr lang="en-US" sz="2250" dirty="0">
                <a:solidFill>
                  <a:srgbClr val="454240"/>
                </a:solidFill>
                <a:latin typeface="Libre Baskerville" pitchFamily="34" charset="0"/>
                <a:ea typeface="Libre Baskerville" pitchFamily="34" charset="-122"/>
                <a:cs typeface="Libre Baskerville" pitchFamily="34" charset="-120"/>
              </a:rPr>
              <a:t>4</a:t>
            </a:r>
            <a:endParaRPr lang="en-US" sz="2250" dirty="0"/>
          </a:p>
        </p:txBody>
      </p:sp>
      <p:sp>
        <p:nvSpPr>
          <p:cNvPr id="23" name="Text 20"/>
          <p:cNvSpPr/>
          <p:nvPr/>
        </p:nvSpPr>
        <p:spPr>
          <a:xfrm>
            <a:off x="2030611" y="6314242"/>
            <a:ext cx="2627828" cy="302181"/>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Step 4: Power Output</a:t>
            </a:r>
            <a:endParaRPr lang="en-US" sz="1900" dirty="0"/>
          </a:p>
        </p:txBody>
      </p:sp>
      <p:sp>
        <p:nvSpPr>
          <p:cNvPr id="24" name="Text 21"/>
          <p:cNvSpPr/>
          <p:nvPr/>
        </p:nvSpPr>
        <p:spPr>
          <a:xfrm>
            <a:off x="2030611" y="6732389"/>
            <a:ext cx="6436519" cy="618649"/>
          </a:xfrm>
          <a:prstGeom prst="rect">
            <a:avLst/>
          </a:prstGeom>
          <a:noFill/>
          <a:ln/>
        </p:spPr>
        <p:txBody>
          <a:bodyPr wrap="squar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The stored energy can power low-power devices or be used for various applications.</a:t>
            </a:r>
            <a:endParaRPr lang="en-US" sz="1500" dirty="0"/>
          </a:p>
        </p:txBody>
      </p:sp>
      <p:pic>
        <p:nvPicPr>
          <p:cNvPr id="25" name="Image 0" descr="preencoded.png">
            <a:extLst>
              <a:ext uri="{FF2B5EF4-FFF2-40B4-BE49-F238E27FC236}">
                <a16:creationId xmlns:a16="http://schemas.microsoft.com/office/drawing/2014/main" id="{12233BCE-22F8-53FA-8BE6-93512CDCBCA7}"/>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9350" y="915233"/>
            <a:ext cx="3988237" cy="663297"/>
          </a:xfrm>
          <a:prstGeom prst="rect">
            <a:avLst/>
          </a:prstGeom>
          <a:noFill/>
          <a:ln/>
        </p:spPr>
        <p:txBody>
          <a:bodyPr wrap="none" lIns="0" tIns="0" rIns="0" bIns="0" rtlCol="0" anchor="t"/>
          <a:lstStyle/>
          <a:p>
            <a:pPr marL="0" indent="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Applications</a:t>
            </a:r>
            <a:endParaRPr lang="en-US" sz="4150" dirty="0"/>
          </a:p>
        </p:txBody>
      </p:sp>
      <p:pic>
        <p:nvPicPr>
          <p:cNvPr id="4" name="Image 1" descr="preencoded.png"/>
          <p:cNvPicPr>
            <a:picLocks noChangeAspect="1"/>
          </p:cNvPicPr>
          <p:nvPr/>
        </p:nvPicPr>
        <p:blipFill>
          <a:blip r:embed="rId4"/>
          <a:stretch>
            <a:fillRect/>
          </a:stretch>
        </p:blipFill>
        <p:spPr>
          <a:xfrm>
            <a:off x="6229350" y="1896904"/>
            <a:ext cx="530662" cy="530662"/>
          </a:xfrm>
          <a:prstGeom prst="rect">
            <a:avLst/>
          </a:prstGeom>
        </p:spPr>
      </p:pic>
      <p:sp>
        <p:nvSpPr>
          <p:cNvPr id="5" name="Text 1"/>
          <p:cNvSpPr/>
          <p:nvPr/>
        </p:nvSpPr>
        <p:spPr>
          <a:xfrm>
            <a:off x="6229350" y="2639735"/>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Public Lighting</a:t>
            </a:r>
            <a:endParaRPr lang="en-US" sz="2050" dirty="0"/>
          </a:p>
        </p:txBody>
      </p:sp>
      <p:sp>
        <p:nvSpPr>
          <p:cNvPr id="6" name="Text 2"/>
          <p:cNvSpPr/>
          <p:nvPr/>
        </p:nvSpPr>
        <p:spPr>
          <a:xfrm>
            <a:off x="6229350" y="3098721"/>
            <a:ext cx="3669863" cy="1358265"/>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Foot step power can be used to illuminate public areas, reducing dependence on traditional power grids.</a:t>
            </a:r>
            <a:endParaRPr lang="en-US" sz="1650" dirty="0"/>
          </a:p>
        </p:txBody>
      </p:sp>
      <p:pic>
        <p:nvPicPr>
          <p:cNvPr id="7" name="Image 2" descr="preencoded.png"/>
          <p:cNvPicPr>
            <a:picLocks noChangeAspect="1"/>
          </p:cNvPicPr>
          <p:nvPr/>
        </p:nvPicPr>
        <p:blipFill>
          <a:blip r:embed="rId5"/>
          <a:stretch>
            <a:fillRect/>
          </a:stretch>
        </p:blipFill>
        <p:spPr>
          <a:xfrm>
            <a:off x="10217587" y="1896904"/>
            <a:ext cx="530662" cy="530662"/>
          </a:xfrm>
          <a:prstGeom prst="rect">
            <a:avLst/>
          </a:prstGeom>
        </p:spPr>
      </p:pic>
      <p:sp>
        <p:nvSpPr>
          <p:cNvPr id="8" name="Text 3"/>
          <p:cNvSpPr/>
          <p:nvPr/>
        </p:nvSpPr>
        <p:spPr>
          <a:xfrm>
            <a:off x="10217587" y="2639735"/>
            <a:ext cx="2858095" cy="331708"/>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Wearable Electronics</a:t>
            </a:r>
            <a:endParaRPr lang="en-US" sz="2050" dirty="0"/>
          </a:p>
        </p:txBody>
      </p:sp>
      <p:sp>
        <p:nvSpPr>
          <p:cNvPr id="9" name="Text 4"/>
          <p:cNvSpPr/>
          <p:nvPr/>
        </p:nvSpPr>
        <p:spPr>
          <a:xfrm>
            <a:off x="10217587" y="3098721"/>
            <a:ext cx="3669863" cy="1018699"/>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Piezoelectric sensors in shoes can power wearable devices, such as fitness trackers and smartwatches.</a:t>
            </a:r>
            <a:endParaRPr lang="en-US" sz="1650" dirty="0"/>
          </a:p>
        </p:txBody>
      </p:sp>
      <p:pic>
        <p:nvPicPr>
          <p:cNvPr id="10" name="Image 3" descr="preencoded.png"/>
          <p:cNvPicPr>
            <a:picLocks noChangeAspect="1"/>
          </p:cNvPicPr>
          <p:nvPr/>
        </p:nvPicPr>
        <p:blipFill>
          <a:blip r:embed="rId6"/>
          <a:stretch>
            <a:fillRect/>
          </a:stretch>
        </p:blipFill>
        <p:spPr>
          <a:xfrm>
            <a:off x="6229350" y="5093732"/>
            <a:ext cx="530662" cy="530662"/>
          </a:xfrm>
          <a:prstGeom prst="rect">
            <a:avLst/>
          </a:prstGeom>
        </p:spPr>
      </p:pic>
      <p:sp>
        <p:nvSpPr>
          <p:cNvPr id="11" name="Text 5"/>
          <p:cNvSpPr/>
          <p:nvPr/>
        </p:nvSpPr>
        <p:spPr>
          <a:xfrm>
            <a:off x="6229350" y="5836563"/>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Home Energy</a:t>
            </a:r>
            <a:endParaRPr lang="en-US" sz="2050" dirty="0"/>
          </a:p>
        </p:txBody>
      </p:sp>
      <p:sp>
        <p:nvSpPr>
          <p:cNvPr id="12" name="Text 6"/>
          <p:cNvSpPr/>
          <p:nvPr/>
        </p:nvSpPr>
        <p:spPr>
          <a:xfrm>
            <a:off x="6229350" y="6295549"/>
            <a:ext cx="3669863" cy="1018699"/>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Foot step power can contribute to the energy needs of homes, making them more self-sufficient.</a:t>
            </a:r>
            <a:endParaRPr lang="en-US" sz="1650" dirty="0"/>
          </a:p>
        </p:txBody>
      </p:sp>
      <p:pic>
        <p:nvPicPr>
          <p:cNvPr id="13" name="Image 4" descr="preencoded.png"/>
          <p:cNvPicPr>
            <a:picLocks noChangeAspect="1"/>
          </p:cNvPicPr>
          <p:nvPr/>
        </p:nvPicPr>
        <p:blipFill>
          <a:blip r:embed="rId7"/>
          <a:stretch>
            <a:fillRect/>
          </a:stretch>
        </p:blipFill>
        <p:spPr>
          <a:xfrm>
            <a:off x="10217587" y="5093732"/>
            <a:ext cx="530662" cy="530662"/>
          </a:xfrm>
          <a:prstGeom prst="rect">
            <a:avLst/>
          </a:prstGeom>
        </p:spPr>
      </p:pic>
      <p:sp>
        <p:nvSpPr>
          <p:cNvPr id="14" name="Text 7"/>
          <p:cNvSpPr/>
          <p:nvPr/>
        </p:nvSpPr>
        <p:spPr>
          <a:xfrm>
            <a:off x="10217587" y="5836563"/>
            <a:ext cx="3137416" cy="331708"/>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Building Infrastructure</a:t>
            </a:r>
            <a:endParaRPr lang="en-US" sz="2050" dirty="0"/>
          </a:p>
        </p:txBody>
      </p:sp>
      <p:sp>
        <p:nvSpPr>
          <p:cNvPr id="15" name="Text 8"/>
          <p:cNvSpPr/>
          <p:nvPr/>
        </p:nvSpPr>
        <p:spPr>
          <a:xfrm>
            <a:off x="10217587" y="6295549"/>
            <a:ext cx="3669863" cy="1018699"/>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Sensors in high-traffic areas can power building systems, reducing energy consumption.</a:t>
            </a:r>
            <a:endParaRPr lang="en-US" sz="1650" dirty="0"/>
          </a:p>
        </p:txBody>
      </p:sp>
      <p:pic>
        <p:nvPicPr>
          <p:cNvPr id="16" name="Picture 15">
            <a:extLst>
              <a:ext uri="{FF2B5EF4-FFF2-40B4-BE49-F238E27FC236}">
                <a16:creationId xmlns:a16="http://schemas.microsoft.com/office/drawing/2014/main" id="{3E500010-EEFA-4594-6278-AE56F971C3D9}"/>
              </a:ext>
            </a:extLst>
          </p:cNvPr>
          <p:cNvPicPr>
            <a:picLocks noChangeAspect="1"/>
          </p:cNvPicPr>
          <p:nvPr/>
        </p:nvPicPr>
        <p:blipFill>
          <a:blip r:embed="rId8"/>
          <a:stretch>
            <a:fillRect/>
          </a:stretch>
        </p:blipFill>
        <p:spPr>
          <a:xfrm>
            <a:off x="12838021" y="7760167"/>
            <a:ext cx="1792379" cy="46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5548" y="556617"/>
            <a:ext cx="5853946" cy="513874"/>
          </a:xfrm>
          <a:prstGeom prst="rect">
            <a:avLst/>
          </a:prstGeom>
          <a:noFill/>
          <a:ln/>
        </p:spPr>
        <p:txBody>
          <a:bodyPr wrap="none" lIns="0" tIns="0" rIns="0" bIns="0" rtlCol="0" anchor="t"/>
          <a:lstStyle/>
          <a:p>
            <a:pPr marL="0" indent="0">
              <a:lnSpc>
                <a:spcPts val="4000"/>
              </a:lnSpc>
              <a:buNone/>
            </a:pPr>
            <a:r>
              <a:rPr lang="en-US" sz="3200" dirty="0">
                <a:solidFill>
                  <a:srgbClr val="5C4E3D"/>
                </a:solidFill>
                <a:latin typeface="Libre Baskerville" pitchFamily="34" charset="0"/>
                <a:ea typeface="Libre Baskerville" pitchFamily="34" charset="-122"/>
                <a:cs typeface="Libre Baskerville" pitchFamily="34" charset="-120"/>
              </a:rPr>
              <a:t>Advantages and Limitations</a:t>
            </a:r>
            <a:endParaRPr lang="en-US" sz="3200" dirty="0"/>
          </a:p>
        </p:txBody>
      </p:sp>
      <p:sp>
        <p:nvSpPr>
          <p:cNvPr id="3" name="Text 1"/>
          <p:cNvSpPr/>
          <p:nvPr/>
        </p:nvSpPr>
        <p:spPr>
          <a:xfrm>
            <a:off x="575548" y="1481495"/>
            <a:ext cx="2055614" cy="256937"/>
          </a:xfrm>
          <a:prstGeom prst="rect">
            <a:avLst/>
          </a:prstGeom>
          <a:noFill/>
          <a:ln/>
        </p:spPr>
        <p:txBody>
          <a:bodyPr wrap="none" lIns="0" tIns="0" rIns="0" bIns="0" rtlCol="0" anchor="t"/>
          <a:lstStyle/>
          <a:p>
            <a:pPr marL="0" indent="0">
              <a:lnSpc>
                <a:spcPts val="2000"/>
              </a:lnSpc>
              <a:buNone/>
            </a:pPr>
            <a:r>
              <a:rPr lang="en-US" sz="1600" dirty="0">
                <a:solidFill>
                  <a:srgbClr val="5C4E3D"/>
                </a:solidFill>
                <a:latin typeface="Libre Baskerville" pitchFamily="34" charset="0"/>
                <a:ea typeface="Libre Baskerville" pitchFamily="34" charset="-122"/>
                <a:cs typeface="Libre Baskerville" pitchFamily="34" charset="-120"/>
              </a:rPr>
              <a:t>Advantages</a:t>
            </a:r>
            <a:endParaRPr lang="en-US" sz="1600" dirty="0"/>
          </a:p>
        </p:txBody>
      </p:sp>
      <p:pic>
        <p:nvPicPr>
          <p:cNvPr id="4" name="Image 0" descr="preencoded.png"/>
          <p:cNvPicPr>
            <a:picLocks noChangeAspect="1"/>
          </p:cNvPicPr>
          <p:nvPr/>
        </p:nvPicPr>
        <p:blipFill>
          <a:blip r:embed="rId3"/>
          <a:stretch>
            <a:fillRect/>
          </a:stretch>
        </p:blipFill>
        <p:spPr>
          <a:xfrm>
            <a:off x="722411" y="1943934"/>
            <a:ext cx="2280999" cy="1409700"/>
          </a:xfrm>
          <a:prstGeom prst="rect">
            <a:avLst/>
          </a:prstGeom>
        </p:spPr>
      </p:pic>
      <p:sp>
        <p:nvSpPr>
          <p:cNvPr id="5" name="Text 2"/>
          <p:cNvSpPr/>
          <p:nvPr/>
        </p:nvSpPr>
        <p:spPr>
          <a:xfrm>
            <a:off x="575548" y="3538538"/>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Sustainable and Renewable: </a:t>
            </a:r>
            <a:r>
              <a:rPr lang="en-US" sz="1250" dirty="0">
                <a:solidFill>
                  <a:srgbClr val="454240"/>
                </a:solidFill>
                <a:latin typeface="DM Sans" pitchFamily="34" charset="0"/>
                <a:ea typeface="DM Sans" pitchFamily="34" charset="-122"/>
                <a:cs typeface="DM Sans" pitchFamily="34" charset="-120"/>
              </a:rPr>
              <a:t>Foot step power is a clean and renewable energy source.</a:t>
            </a:r>
            <a:endParaRPr lang="en-US" sz="1250" dirty="0"/>
          </a:p>
        </p:txBody>
      </p:sp>
      <p:pic>
        <p:nvPicPr>
          <p:cNvPr id="6" name="Image 1" descr="preencoded.png"/>
          <p:cNvPicPr>
            <a:picLocks noChangeAspect="1"/>
          </p:cNvPicPr>
          <p:nvPr/>
        </p:nvPicPr>
        <p:blipFill>
          <a:blip r:embed="rId4"/>
          <a:stretch>
            <a:fillRect/>
          </a:stretch>
        </p:blipFill>
        <p:spPr>
          <a:xfrm>
            <a:off x="4319230" y="1923336"/>
            <a:ext cx="2280999" cy="1409700"/>
          </a:xfrm>
          <a:prstGeom prst="rect">
            <a:avLst/>
          </a:prstGeom>
        </p:spPr>
      </p:pic>
      <p:sp>
        <p:nvSpPr>
          <p:cNvPr id="7" name="Text 3"/>
          <p:cNvSpPr/>
          <p:nvPr/>
        </p:nvSpPr>
        <p:spPr>
          <a:xfrm>
            <a:off x="3968353" y="3538538"/>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Zero Emissions</a:t>
            </a:r>
            <a:r>
              <a:rPr lang="en-US" sz="1250" dirty="0">
                <a:solidFill>
                  <a:srgbClr val="454240"/>
                </a:solidFill>
                <a:latin typeface="DM Sans" pitchFamily="34" charset="0"/>
                <a:ea typeface="DM Sans" pitchFamily="34" charset="-122"/>
                <a:cs typeface="DM Sans" pitchFamily="34" charset="-120"/>
              </a:rPr>
              <a:t>: It does not produce greenhouse gases, contributing to a greener environment.</a:t>
            </a:r>
            <a:endParaRPr lang="en-US" sz="1250" dirty="0"/>
          </a:p>
        </p:txBody>
      </p:sp>
      <p:pic>
        <p:nvPicPr>
          <p:cNvPr id="8" name="Image 2" descr="preencoded.png"/>
          <p:cNvPicPr>
            <a:picLocks noChangeAspect="1"/>
          </p:cNvPicPr>
          <p:nvPr/>
        </p:nvPicPr>
        <p:blipFill>
          <a:blip r:embed="rId5"/>
          <a:stretch>
            <a:fillRect/>
          </a:stretch>
        </p:blipFill>
        <p:spPr>
          <a:xfrm>
            <a:off x="722411" y="4875966"/>
            <a:ext cx="2280999" cy="1409700"/>
          </a:xfrm>
          <a:prstGeom prst="rect">
            <a:avLst/>
          </a:prstGeom>
        </p:spPr>
      </p:pic>
      <p:sp>
        <p:nvSpPr>
          <p:cNvPr id="9" name="Text 4"/>
          <p:cNvSpPr/>
          <p:nvPr/>
        </p:nvSpPr>
        <p:spPr>
          <a:xfrm>
            <a:off x="575548" y="6436043"/>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Versatile Application: </a:t>
            </a:r>
            <a:r>
              <a:rPr lang="en-US" sz="1250" dirty="0">
                <a:solidFill>
                  <a:srgbClr val="454240"/>
                </a:solidFill>
                <a:latin typeface="DM Sans" pitchFamily="34" charset="0"/>
                <a:ea typeface="DM Sans" pitchFamily="34" charset="-122"/>
                <a:cs typeface="DM Sans" pitchFamily="34" charset="-120"/>
              </a:rPr>
              <a:t>It can be implemented in various settings, from sidewalks to wearable devices.</a:t>
            </a:r>
            <a:endParaRPr lang="en-US" sz="1250" dirty="0"/>
          </a:p>
        </p:txBody>
      </p:sp>
      <p:pic>
        <p:nvPicPr>
          <p:cNvPr id="10" name="Image 3" descr="preencoded.png"/>
          <p:cNvPicPr>
            <a:picLocks noChangeAspect="1"/>
          </p:cNvPicPr>
          <p:nvPr/>
        </p:nvPicPr>
        <p:blipFill>
          <a:blip r:embed="rId6"/>
          <a:stretch>
            <a:fillRect/>
          </a:stretch>
        </p:blipFill>
        <p:spPr>
          <a:xfrm>
            <a:off x="4319230" y="4820841"/>
            <a:ext cx="2280999" cy="1409700"/>
          </a:xfrm>
          <a:prstGeom prst="rect">
            <a:avLst/>
          </a:prstGeom>
        </p:spPr>
      </p:pic>
      <p:sp>
        <p:nvSpPr>
          <p:cNvPr id="11" name="Text 5"/>
          <p:cNvSpPr/>
          <p:nvPr/>
        </p:nvSpPr>
        <p:spPr>
          <a:xfrm>
            <a:off x="3968353" y="6436043"/>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Improved Infrastructure</a:t>
            </a:r>
            <a:r>
              <a:rPr lang="en-US" sz="1250" dirty="0">
                <a:solidFill>
                  <a:srgbClr val="454240"/>
                </a:solidFill>
                <a:latin typeface="DM Sans" pitchFamily="34" charset="0"/>
                <a:ea typeface="DM Sans" pitchFamily="34" charset="-122"/>
                <a:cs typeface="DM Sans" pitchFamily="34" charset="-120"/>
              </a:rPr>
              <a:t>: Can power public areas without additional grid loads, improving city infrastructure.</a:t>
            </a:r>
            <a:endParaRPr lang="en-US" sz="1250" dirty="0"/>
          </a:p>
        </p:txBody>
      </p:sp>
      <p:sp>
        <p:nvSpPr>
          <p:cNvPr id="12" name="Text 6"/>
          <p:cNvSpPr/>
          <p:nvPr/>
        </p:nvSpPr>
        <p:spPr>
          <a:xfrm>
            <a:off x="7523440" y="1481495"/>
            <a:ext cx="2055614" cy="256937"/>
          </a:xfrm>
          <a:prstGeom prst="rect">
            <a:avLst/>
          </a:prstGeom>
          <a:noFill/>
          <a:ln/>
        </p:spPr>
        <p:txBody>
          <a:bodyPr wrap="none" lIns="0" tIns="0" rIns="0" bIns="0" rtlCol="0" anchor="t"/>
          <a:lstStyle/>
          <a:p>
            <a:pPr marL="0" indent="0">
              <a:lnSpc>
                <a:spcPts val="2000"/>
              </a:lnSpc>
              <a:buNone/>
            </a:pPr>
            <a:r>
              <a:rPr lang="en-US" sz="1600" dirty="0">
                <a:solidFill>
                  <a:srgbClr val="5C4E3D"/>
                </a:solidFill>
                <a:latin typeface="Libre Baskerville" pitchFamily="34" charset="0"/>
                <a:ea typeface="Libre Baskerville" pitchFamily="34" charset="-122"/>
                <a:cs typeface="Libre Baskerville" pitchFamily="34" charset="-120"/>
              </a:rPr>
              <a:t>Limitations</a:t>
            </a:r>
            <a:endParaRPr lang="en-US" sz="1600" dirty="0"/>
          </a:p>
        </p:txBody>
      </p:sp>
      <p:pic>
        <p:nvPicPr>
          <p:cNvPr id="13" name="Image 4" descr="preencoded.png"/>
          <p:cNvPicPr>
            <a:picLocks noChangeAspect="1"/>
          </p:cNvPicPr>
          <p:nvPr/>
        </p:nvPicPr>
        <p:blipFill>
          <a:blip r:embed="rId7"/>
          <a:stretch>
            <a:fillRect/>
          </a:stretch>
        </p:blipFill>
        <p:spPr>
          <a:xfrm>
            <a:off x="7800379" y="1999059"/>
            <a:ext cx="2280999" cy="1409700"/>
          </a:xfrm>
          <a:prstGeom prst="rect">
            <a:avLst/>
          </a:prstGeom>
        </p:spPr>
      </p:pic>
      <p:sp>
        <p:nvSpPr>
          <p:cNvPr id="14" name="Text 7"/>
          <p:cNvSpPr/>
          <p:nvPr/>
        </p:nvSpPr>
        <p:spPr>
          <a:xfrm>
            <a:off x="7523440" y="3538538"/>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Low Power Output: </a:t>
            </a:r>
            <a:r>
              <a:rPr lang="en-US" sz="1250" dirty="0">
                <a:solidFill>
                  <a:srgbClr val="454240"/>
                </a:solidFill>
                <a:latin typeface="DM Sans" pitchFamily="34" charset="0"/>
                <a:ea typeface="DM Sans" pitchFamily="34" charset="-122"/>
                <a:cs typeface="DM Sans" pitchFamily="34" charset="-120"/>
              </a:rPr>
              <a:t>The amount of energy generated from each step is relatively low.</a:t>
            </a:r>
            <a:endParaRPr lang="en-US" sz="1250" dirty="0"/>
          </a:p>
        </p:txBody>
      </p:sp>
      <p:pic>
        <p:nvPicPr>
          <p:cNvPr id="15" name="Image 5" descr="preencoded.png"/>
          <p:cNvPicPr>
            <a:picLocks noChangeAspect="1"/>
          </p:cNvPicPr>
          <p:nvPr/>
        </p:nvPicPr>
        <p:blipFill>
          <a:blip r:embed="rId8"/>
          <a:stretch>
            <a:fillRect/>
          </a:stretch>
        </p:blipFill>
        <p:spPr>
          <a:xfrm>
            <a:off x="11193184" y="1923336"/>
            <a:ext cx="2280999" cy="1409700"/>
          </a:xfrm>
          <a:prstGeom prst="rect">
            <a:avLst/>
          </a:prstGeom>
        </p:spPr>
      </p:pic>
      <p:sp>
        <p:nvSpPr>
          <p:cNvPr id="16" name="Text 8"/>
          <p:cNvSpPr/>
          <p:nvPr/>
        </p:nvSpPr>
        <p:spPr>
          <a:xfrm>
            <a:off x="10916245" y="3538538"/>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Efficiency Challenges: </a:t>
            </a:r>
            <a:r>
              <a:rPr lang="en-US" sz="1250" dirty="0">
                <a:solidFill>
                  <a:srgbClr val="454240"/>
                </a:solidFill>
                <a:latin typeface="DM Sans" pitchFamily="34" charset="0"/>
                <a:ea typeface="DM Sans" pitchFamily="34" charset="-122"/>
                <a:cs typeface="DM Sans" pitchFamily="34" charset="-120"/>
              </a:rPr>
              <a:t>The conversion process can be inefficient, requiring further optimization.</a:t>
            </a:r>
            <a:endParaRPr lang="en-US" sz="1250" dirty="0"/>
          </a:p>
        </p:txBody>
      </p:sp>
      <p:pic>
        <p:nvPicPr>
          <p:cNvPr id="17" name="Image 6" descr="preencoded.png"/>
          <p:cNvPicPr>
            <a:picLocks noChangeAspect="1"/>
          </p:cNvPicPr>
          <p:nvPr/>
        </p:nvPicPr>
        <p:blipFill>
          <a:blip r:embed="rId9"/>
          <a:stretch>
            <a:fillRect/>
          </a:stretch>
        </p:blipFill>
        <p:spPr>
          <a:xfrm>
            <a:off x="7800379" y="4820841"/>
            <a:ext cx="2280999" cy="1409700"/>
          </a:xfrm>
          <a:prstGeom prst="rect">
            <a:avLst/>
          </a:prstGeom>
        </p:spPr>
      </p:pic>
      <p:sp>
        <p:nvSpPr>
          <p:cNvPr id="18" name="Text 9"/>
          <p:cNvSpPr/>
          <p:nvPr/>
        </p:nvSpPr>
        <p:spPr>
          <a:xfrm>
            <a:off x="7523440" y="6436043"/>
            <a:ext cx="3146227" cy="789027"/>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Cost Considerations: </a:t>
            </a:r>
            <a:r>
              <a:rPr lang="en-US" sz="1250" dirty="0">
                <a:solidFill>
                  <a:srgbClr val="454240"/>
                </a:solidFill>
                <a:latin typeface="DM Sans" pitchFamily="34" charset="0"/>
                <a:ea typeface="DM Sans" pitchFamily="34" charset="-122"/>
                <a:cs typeface="DM Sans" pitchFamily="34" charset="-120"/>
              </a:rPr>
              <a:t>Implementing large-scale foot step power systems can be expensive.</a:t>
            </a:r>
            <a:endParaRPr lang="en-US" sz="1250" dirty="0"/>
          </a:p>
        </p:txBody>
      </p:sp>
      <p:pic>
        <p:nvPicPr>
          <p:cNvPr id="19" name="Image 7" descr="preencoded.png"/>
          <p:cNvPicPr>
            <a:picLocks noChangeAspect="1"/>
          </p:cNvPicPr>
          <p:nvPr/>
        </p:nvPicPr>
        <p:blipFill>
          <a:blip r:embed="rId10"/>
          <a:stretch>
            <a:fillRect/>
          </a:stretch>
        </p:blipFill>
        <p:spPr>
          <a:xfrm>
            <a:off x="11193184" y="4736664"/>
            <a:ext cx="2280999" cy="1409700"/>
          </a:xfrm>
          <a:prstGeom prst="rect">
            <a:avLst/>
          </a:prstGeom>
        </p:spPr>
      </p:pic>
      <p:sp>
        <p:nvSpPr>
          <p:cNvPr id="20" name="Text 10"/>
          <p:cNvSpPr/>
          <p:nvPr/>
        </p:nvSpPr>
        <p:spPr>
          <a:xfrm>
            <a:off x="10916245" y="6436043"/>
            <a:ext cx="3146227" cy="1052036"/>
          </a:xfrm>
          <a:prstGeom prst="rect">
            <a:avLst/>
          </a:prstGeom>
          <a:noFill/>
          <a:ln/>
        </p:spPr>
        <p:txBody>
          <a:bodyPr wrap="square" lIns="0" tIns="0" rIns="0" bIns="0" rtlCol="0" anchor="t"/>
          <a:lstStyle/>
          <a:p>
            <a:pPr marL="0" indent="0" algn="l">
              <a:lnSpc>
                <a:spcPts val="2050"/>
              </a:lnSpc>
              <a:buNone/>
            </a:pPr>
            <a:r>
              <a:rPr lang="en-US" sz="1250" b="1" dirty="0">
                <a:solidFill>
                  <a:srgbClr val="454240"/>
                </a:solidFill>
                <a:latin typeface="DM Sans" pitchFamily="34" charset="0"/>
                <a:ea typeface="DM Sans" pitchFamily="34" charset="-122"/>
                <a:cs typeface="DM Sans" pitchFamily="34" charset="-120"/>
              </a:rPr>
              <a:t>Technological Complexity</a:t>
            </a:r>
            <a:r>
              <a:rPr lang="en-US" sz="1250" dirty="0">
                <a:solidFill>
                  <a:srgbClr val="454240"/>
                </a:solidFill>
                <a:latin typeface="DM Sans" pitchFamily="34" charset="0"/>
                <a:ea typeface="DM Sans" pitchFamily="34" charset="-122"/>
                <a:cs typeface="DM Sans" pitchFamily="34" charset="-120"/>
              </a:rPr>
              <a:t>: The technology is currently complex and may require specialized knowledge for maintenance.</a:t>
            </a:r>
            <a:endParaRPr lang="en-US" sz="1250" dirty="0"/>
          </a:p>
        </p:txBody>
      </p:sp>
      <p:pic>
        <p:nvPicPr>
          <p:cNvPr id="21" name="Picture 20">
            <a:extLst>
              <a:ext uri="{FF2B5EF4-FFF2-40B4-BE49-F238E27FC236}">
                <a16:creationId xmlns:a16="http://schemas.microsoft.com/office/drawing/2014/main" id="{997EEDAE-101E-8BEF-1C77-D606C7E59B6D}"/>
              </a:ext>
            </a:extLst>
          </p:cNvPr>
          <p:cNvPicPr>
            <a:picLocks noChangeAspect="1"/>
          </p:cNvPicPr>
          <p:nvPr/>
        </p:nvPicPr>
        <p:blipFill>
          <a:blip r:embed="rId11"/>
          <a:stretch>
            <a:fillRect/>
          </a:stretch>
        </p:blipFill>
        <p:spPr>
          <a:xfrm>
            <a:off x="12838021" y="7750642"/>
            <a:ext cx="1792379" cy="46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5683" y="554593"/>
            <a:ext cx="5040511" cy="630079"/>
          </a:xfrm>
          <a:prstGeom prst="rect">
            <a:avLst/>
          </a:prstGeom>
          <a:noFill/>
          <a:ln/>
        </p:spPr>
        <p:txBody>
          <a:bodyPr wrap="none" lIns="0" tIns="0" rIns="0" bIns="0" rtlCol="0" anchor="t"/>
          <a:lstStyle/>
          <a:p>
            <a:pPr marL="0" indent="0">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Future Trends</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54066" y="2320409"/>
            <a:ext cx="112395" cy="403265"/>
          </a:xfrm>
          <a:prstGeom prst="rect">
            <a:avLst/>
          </a:prstGeom>
          <a:noFill/>
          <a:ln/>
        </p:spPr>
        <p:txBody>
          <a:bodyPr wrap="none" lIns="0" tIns="0" rIns="0" bIns="0" rtlCol="0" anchor="t"/>
          <a:lstStyle/>
          <a:p>
            <a:pPr marL="0" indent="0" algn="ctr">
              <a:lnSpc>
                <a:spcPts val="3150"/>
              </a:lnSpc>
              <a:buNone/>
            </a:pPr>
            <a:r>
              <a:rPr lang="en-US" sz="1950" dirty="0">
                <a:solidFill>
                  <a:srgbClr val="454240"/>
                </a:solidFill>
                <a:latin typeface="Libre Baskerville" pitchFamily="34" charset="0"/>
                <a:ea typeface="Libre Baskerville" pitchFamily="34" charset="-122"/>
                <a:cs typeface="Libre Baskerville" pitchFamily="34" charset="-120"/>
              </a:rPr>
              <a:t>1</a:t>
            </a:r>
            <a:endParaRPr lang="en-US" sz="1950" dirty="0"/>
          </a:p>
        </p:txBody>
      </p:sp>
      <p:sp>
        <p:nvSpPr>
          <p:cNvPr id="5" name="Text 2"/>
          <p:cNvSpPr/>
          <p:nvPr/>
        </p:nvSpPr>
        <p:spPr>
          <a:xfrm>
            <a:off x="5029795" y="1950601"/>
            <a:ext cx="4275892" cy="315039"/>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Enhanced Material Development</a:t>
            </a:r>
            <a:endParaRPr lang="en-US" sz="1950" dirty="0"/>
          </a:p>
        </p:txBody>
      </p:sp>
      <p:sp>
        <p:nvSpPr>
          <p:cNvPr id="6" name="Text 3"/>
          <p:cNvSpPr/>
          <p:nvPr/>
        </p:nvSpPr>
        <p:spPr>
          <a:xfrm>
            <a:off x="5029795" y="2386608"/>
            <a:ext cx="7048738" cy="322421"/>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New materials with improved piezoelectric properties are being researched.</a:t>
            </a:r>
            <a:endParaRPr lang="en-US" sz="1550" dirty="0"/>
          </a:p>
        </p:txBody>
      </p:sp>
      <p:sp>
        <p:nvSpPr>
          <p:cNvPr id="7" name="Shape 4"/>
          <p:cNvSpPr/>
          <p:nvPr/>
        </p:nvSpPr>
        <p:spPr>
          <a:xfrm>
            <a:off x="4878586" y="3087410"/>
            <a:ext cx="8995767" cy="11430"/>
          </a:xfrm>
          <a:prstGeom prst="roundRect">
            <a:avLst>
              <a:gd name="adj" fmla="val 740878"/>
            </a:avLst>
          </a:prstGeom>
          <a:solidFill>
            <a:srgbClr val="DDD3BA"/>
          </a:solidFill>
          <a:ln/>
        </p:spPr>
      </p:sp>
      <p:pic>
        <p:nvPicPr>
          <p:cNvPr id="8"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9" name="Text 5"/>
          <p:cNvSpPr/>
          <p:nvPr/>
        </p:nvSpPr>
        <p:spPr>
          <a:xfrm>
            <a:off x="3932634" y="3662482"/>
            <a:ext cx="155258" cy="403265"/>
          </a:xfrm>
          <a:prstGeom prst="rect">
            <a:avLst/>
          </a:prstGeom>
          <a:noFill/>
          <a:ln/>
        </p:spPr>
        <p:txBody>
          <a:bodyPr wrap="none" lIns="0" tIns="0" rIns="0" bIns="0" rtlCol="0" anchor="t"/>
          <a:lstStyle/>
          <a:p>
            <a:pPr marL="0" indent="0" algn="ctr">
              <a:lnSpc>
                <a:spcPts val="3150"/>
              </a:lnSpc>
              <a:buNone/>
            </a:pPr>
            <a:r>
              <a:rPr lang="en-US" sz="1950" dirty="0">
                <a:solidFill>
                  <a:srgbClr val="454240"/>
                </a:solidFill>
                <a:latin typeface="Libre Baskerville" pitchFamily="34" charset="0"/>
                <a:ea typeface="Libre Baskerville" pitchFamily="34" charset="-122"/>
                <a:cs typeface="Libre Baskerville" pitchFamily="34" charset="-120"/>
              </a:rPr>
              <a:t>2</a:t>
            </a:r>
            <a:endParaRPr lang="en-US" sz="1950" dirty="0"/>
          </a:p>
        </p:txBody>
      </p:sp>
      <p:sp>
        <p:nvSpPr>
          <p:cNvPr id="10" name="Text 6"/>
          <p:cNvSpPr/>
          <p:nvPr/>
        </p:nvSpPr>
        <p:spPr>
          <a:xfrm>
            <a:off x="5847755" y="3484959"/>
            <a:ext cx="3842623" cy="315039"/>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Improved Energy Conversion</a:t>
            </a:r>
            <a:endParaRPr lang="en-US" sz="1950" dirty="0"/>
          </a:p>
        </p:txBody>
      </p:sp>
      <p:sp>
        <p:nvSpPr>
          <p:cNvPr id="11" name="Text 7"/>
          <p:cNvSpPr/>
          <p:nvPr/>
        </p:nvSpPr>
        <p:spPr>
          <a:xfrm>
            <a:off x="5847755" y="3920966"/>
            <a:ext cx="6314361" cy="322421"/>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More efficient energy conversion technologies are being developed.</a:t>
            </a:r>
            <a:endParaRPr lang="en-US" sz="1550" dirty="0"/>
          </a:p>
        </p:txBody>
      </p:sp>
      <p:sp>
        <p:nvSpPr>
          <p:cNvPr id="12" name="Shape 8"/>
          <p:cNvSpPr/>
          <p:nvPr/>
        </p:nvSpPr>
        <p:spPr>
          <a:xfrm>
            <a:off x="5696545" y="4621768"/>
            <a:ext cx="8177808" cy="11430"/>
          </a:xfrm>
          <a:prstGeom prst="roundRect">
            <a:avLst>
              <a:gd name="adj" fmla="val 740878"/>
            </a:avLst>
          </a:prstGeom>
          <a:solidFill>
            <a:srgbClr val="DDD3BA"/>
          </a:solidFill>
          <a:ln/>
        </p:spPr>
      </p:sp>
      <p:pic>
        <p:nvPicPr>
          <p:cNvPr id="13"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4" name="Text 9"/>
          <p:cNvSpPr/>
          <p:nvPr/>
        </p:nvSpPr>
        <p:spPr>
          <a:xfrm>
            <a:off x="3932634" y="5196840"/>
            <a:ext cx="155258" cy="403265"/>
          </a:xfrm>
          <a:prstGeom prst="rect">
            <a:avLst/>
          </a:prstGeom>
          <a:noFill/>
          <a:ln/>
        </p:spPr>
        <p:txBody>
          <a:bodyPr wrap="none" lIns="0" tIns="0" rIns="0" bIns="0" rtlCol="0" anchor="t"/>
          <a:lstStyle/>
          <a:p>
            <a:pPr marL="0" indent="0" algn="ctr">
              <a:lnSpc>
                <a:spcPts val="3150"/>
              </a:lnSpc>
              <a:buNone/>
            </a:pPr>
            <a:r>
              <a:rPr lang="en-US" sz="1950" dirty="0">
                <a:solidFill>
                  <a:srgbClr val="454240"/>
                </a:solidFill>
                <a:latin typeface="Libre Baskerville" pitchFamily="34" charset="0"/>
                <a:ea typeface="Libre Baskerville" pitchFamily="34" charset="-122"/>
                <a:cs typeface="Libre Baskerville" pitchFamily="34" charset="-120"/>
              </a:rPr>
              <a:t>3</a:t>
            </a:r>
            <a:endParaRPr lang="en-US" sz="1950" dirty="0"/>
          </a:p>
        </p:txBody>
      </p:sp>
      <p:sp>
        <p:nvSpPr>
          <p:cNvPr id="15" name="Text 10"/>
          <p:cNvSpPr/>
          <p:nvPr/>
        </p:nvSpPr>
        <p:spPr>
          <a:xfrm>
            <a:off x="6665714" y="5019318"/>
            <a:ext cx="3742611" cy="315039"/>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Integration with Smart Cities</a:t>
            </a:r>
            <a:endParaRPr lang="en-US" sz="1950" dirty="0"/>
          </a:p>
        </p:txBody>
      </p:sp>
      <p:sp>
        <p:nvSpPr>
          <p:cNvPr id="16" name="Text 11"/>
          <p:cNvSpPr/>
          <p:nvPr/>
        </p:nvSpPr>
        <p:spPr>
          <a:xfrm>
            <a:off x="6665714" y="5455325"/>
            <a:ext cx="6121241" cy="322421"/>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Foot step power is expected to play a role in smart city initiatives.</a:t>
            </a:r>
            <a:endParaRPr lang="en-US" sz="1550" dirty="0"/>
          </a:p>
        </p:txBody>
      </p:sp>
      <p:sp>
        <p:nvSpPr>
          <p:cNvPr id="17" name="Shape 12"/>
          <p:cNvSpPr/>
          <p:nvPr/>
        </p:nvSpPr>
        <p:spPr>
          <a:xfrm>
            <a:off x="6514505" y="6156127"/>
            <a:ext cx="7359848" cy="11430"/>
          </a:xfrm>
          <a:prstGeom prst="roundRect">
            <a:avLst>
              <a:gd name="adj" fmla="val 740878"/>
            </a:avLst>
          </a:prstGeom>
          <a:solidFill>
            <a:srgbClr val="DDD3BA"/>
          </a:solidFill>
          <a:ln/>
        </p:spPr>
      </p:sp>
      <p:pic>
        <p:nvPicPr>
          <p:cNvPr id="18"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9" name="Text 13"/>
          <p:cNvSpPr/>
          <p:nvPr/>
        </p:nvSpPr>
        <p:spPr>
          <a:xfrm>
            <a:off x="3936563" y="6731198"/>
            <a:ext cx="147399" cy="403265"/>
          </a:xfrm>
          <a:prstGeom prst="rect">
            <a:avLst/>
          </a:prstGeom>
          <a:noFill/>
          <a:ln/>
        </p:spPr>
        <p:txBody>
          <a:bodyPr wrap="none" lIns="0" tIns="0" rIns="0" bIns="0" rtlCol="0" anchor="t"/>
          <a:lstStyle/>
          <a:p>
            <a:pPr marL="0" indent="0" algn="ctr">
              <a:lnSpc>
                <a:spcPts val="3150"/>
              </a:lnSpc>
              <a:buNone/>
            </a:pPr>
            <a:r>
              <a:rPr lang="en-US" sz="1950" dirty="0">
                <a:solidFill>
                  <a:srgbClr val="454240"/>
                </a:solidFill>
                <a:latin typeface="Libre Baskerville" pitchFamily="34" charset="0"/>
                <a:ea typeface="Libre Baskerville" pitchFamily="34" charset="-122"/>
                <a:cs typeface="Libre Baskerville" pitchFamily="34" charset="-120"/>
              </a:rPr>
              <a:t>4</a:t>
            </a:r>
            <a:endParaRPr lang="en-US" sz="1950" dirty="0"/>
          </a:p>
        </p:txBody>
      </p:sp>
      <p:sp>
        <p:nvSpPr>
          <p:cNvPr id="20" name="Text 14"/>
          <p:cNvSpPr/>
          <p:nvPr/>
        </p:nvSpPr>
        <p:spPr>
          <a:xfrm>
            <a:off x="7483554" y="6392466"/>
            <a:ext cx="3768447" cy="315039"/>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Wireless Power Transmission</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Research on wireless power transmission from foot step energy is underway.</a:t>
            </a:r>
            <a:endParaRPr lang="en-US" sz="1550" dirty="0"/>
          </a:p>
        </p:txBody>
      </p:sp>
      <p:pic>
        <p:nvPicPr>
          <p:cNvPr id="22" name="Picture 21">
            <a:extLst>
              <a:ext uri="{FF2B5EF4-FFF2-40B4-BE49-F238E27FC236}">
                <a16:creationId xmlns:a16="http://schemas.microsoft.com/office/drawing/2014/main" id="{C726712C-FF21-A4CE-2F73-CC5BEDA461A8}"/>
              </a:ext>
            </a:extLst>
          </p:cNvPr>
          <p:cNvPicPr>
            <a:picLocks noChangeAspect="1"/>
          </p:cNvPicPr>
          <p:nvPr/>
        </p:nvPicPr>
        <p:blipFill>
          <a:blip r:embed="rId7"/>
          <a:stretch>
            <a:fillRect/>
          </a:stretch>
        </p:blipFill>
        <p:spPr>
          <a:xfrm>
            <a:off x="12826953" y="7760167"/>
            <a:ext cx="1792379" cy="46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2341" y="1167549"/>
            <a:ext cx="354961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 </a:t>
            </a:r>
            <a:endParaRPr lang="en-US" sz="4450" dirty="0"/>
          </a:p>
        </p:txBody>
      </p:sp>
      <p:sp>
        <p:nvSpPr>
          <p:cNvPr id="5" name="Text 3"/>
          <p:cNvSpPr/>
          <p:nvPr/>
        </p:nvSpPr>
        <p:spPr>
          <a:xfrm>
            <a:off x="3194328" y="2486144"/>
            <a:ext cx="3724989"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4"/>
          <p:cNvSpPr/>
          <p:nvPr/>
        </p:nvSpPr>
        <p:spPr>
          <a:xfrm>
            <a:off x="3194328" y="2976563"/>
            <a:ext cx="688347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8"/>
          <p:cNvSpPr/>
          <p:nvPr/>
        </p:nvSpPr>
        <p:spPr>
          <a:xfrm>
            <a:off x="5368171" y="3906441"/>
            <a:ext cx="4110871"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13"/>
          <p:cNvSpPr/>
          <p:nvPr/>
        </p:nvSpPr>
        <p:spPr>
          <a:xfrm>
            <a:off x="7542014" y="5689640"/>
            <a:ext cx="2990493"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8" name="TextBox 17">
            <a:extLst>
              <a:ext uri="{FF2B5EF4-FFF2-40B4-BE49-F238E27FC236}">
                <a16:creationId xmlns:a16="http://schemas.microsoft.com/office/drawing/2014/main" id="{E9395887-A773-6324-5449-055CC15E43CD}"/>
              </a:ext>
            </a:extLst>
          </p:cNvPr>
          <p:cNvSpPr txBox="1"/>
          <p:nvPr/>
        </p:nvSpPr>
        <p:spPr>
          <a:xfrm>
            <a:off x="1247775" y="2247909"/>
            <a:ext cx="11887200" cy="465364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Footstep Power Generation Using Piezoelectric Sensors</a:t>
            </a:r>
            <a:r>
              <a:rPr lang="en-US" sz="2000" dirty="0">
                <a:latin typeface="Times New Roman" panose="02020603050405020304" pitchFamily="18" charset="0"/>
                <a:cs typeface="Times New Roman" panose="02020603050405020304" pitchFamily="18" charset="0"/>
              </a:rPr>
              <a:t> project demonstrates an innovative way to produce electricity from human footsteps. By using piezoelectric sensors, mechanical energy from walking is converted into electrical energy, which can be stored or used for small applications like lighting and charging devices.</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technology is </a:t>
            </a:r>
            <a:r>
              <a:rPr lang="en-US" sz="2000" b="1" dirty="0">
                <a:latin typeface="Times New Roman" panose="02020603050405020304" pitchFamily="18" charset="0"/>
                <a:cs typeface="Times New Roman" panose="02020603050405020304" pitchFamily="18" charset="0"/>
              </a:rPr>
              <a:t>eco-friendly, cost-effective, and sustainable</a:t>
            </a:r>
            <a:r>
              <a:rPr lang="en-US" sz="2000" dirty="0">
                <a:latin typeface="Times New Roman" panose="02020603050405020304" pitchFamily="18" charset="0"/>
                <a:cs typeface="Times New Roman" panose="02020603050405020304" pitchFamily="18" charset="0"/>
              </a:rPr>
              <a:t>, making it ideal for use in crowded areas such as shopping malls, railway stations, and parks. While the energy output from a single step is small, combining multiple sensors over a large area can generate a significant amount of power.</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future, advancements in piezoelectric materials and energy storage can further improve efficiency, making this a </a:t>
            </a:r>
            <a:r>
              <a:rPr lang="en-US" sz="2000" b="1" dirty="0">
                <a:latin typeface="Times New Roman" panose="02020603050405020304" pitchFamily="18" charset="0"/>
                <a:cs typeface="Times New Roman" panose="02020603050405020304" pitchFamily="18" charset="0"/>
              </a:rPr>
              <a:t>practical solution for smart cities and renewable energy development</a:t>
            </a:r>
            <a:r>
              <a:rPr lang="en-US" sz="2000" dirty="0">
                <a:latin typeface="Times New Roman" panose="02020603050405020304" pitchFamily="18" charset="0"/>
                <a:cs typeface="Times New Roman" panose="02020603050405020304" pitchFamily="18" charset="0"/>
              </a:rPr>
              <a:t>. This project serves as a stepping stone toward harnessing human movement for clean energy generation.</a:t>
            </a:r>
          </a:p>
        </p:txBody>
      </p:sp>
      <p:pic>
        <p:nvPicPr>
          <p:cNvPr id="20" name="Picture 19">
            <a:extLst>
              <a:ext uri="{FF2B5EF4-FFF2-40B4-BE49-F238E27FC236}">
                <a16:creationId xmlns:a16="http://schemas.microsoft.com/office/drawing/2014/main" id="{044A2A14-9E1A-EEDA-FB7A-3AF4E5B6B148}"/>
              </a:ext>
            </a:extLst>
          </p:cNvPr>
          <p:cNvPicPr>
            <a:picLocks noChangeAspect="1"/>
          </p:cNvPicPr>
          <p:nvPr/>
        </p:nvPicPr>
        <p:blipFill>
          <a:blip r:embed="rId3"/>
          <a:stretch>
            <a:fillRect/>
          </a:stretch>
        </p:blipFill>
        <p:spPr>
          <a:xfrm>
            <a:off x="12838021" y="7760167"/>
            <a:ext cx="1792379" cy="469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724</Words>
  <Application>Microsoft Office PowerPoint</Application>
  <PresentationFormat>Custom</PresentationFormat>
  <Paragraphs>93</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Wingdings</vt:lpstr>
      <vt:lpstr>Poppins</vt:lpstr>
      <vt:lpstr>Arial Rounded MT Bold</vt:lpstr>
      <vt:lpstr>League Spartan</vt:lpstr>
      <vt:lpstr>Arial Black</vt:lpstr>
      <vt:lpstr>Arial</vt:lpstr>
      <vt:lpstr>DM Sans</vt:lpstr>
      <vt:lpstr>Times New Roman</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SANDEEP PASULA</cp:lastModifiedBy>
  <cp:revision>8</cp:revision>
  <dcterms:created xsi:type="dcterms:W3CDTF">2025-01-28T14:29:31Z</dcterms:created>
  <dcterms:modified xsi:type="dcterms:W3CDTF">2025-02-17T09:02:25Z</dcterms:modified>
</cp:coreProperties>
</file>